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87" r:id="rId3"/>
    <p:sldId id="288" r:id="rId4"/>
    <p:sldId id="290" r:id="rId5"/>
    <p:sldId id="291" r:id="rId6"/>
    <p:sldId id="299" r:id="rId7"/>
    <p:sldId id="300" r:id="rId8"/>
    <p:sldId id="301" r:id="rId9"/>
    <p:sldId id="302" r:id="rId10"/>
    <p:sldId id="303" r:id="rId11"/>
    <p:sldId id="304" r:id="rId12"/>
    <p:sldId id="305"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969"/>
    <a:srgbClr val="00A0A8"/>
    <a:srgbClr val="52CBBE"/>
    <a:srgbClr val="FEC630"/>
    <a:srgbClr val="5D7373"/>
    <a:srgbClr val="52C9BD"/>
    <a:srgbClr val="F0EE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91" autoAdjust="0"/>
    <p:restoredTop sz="94660"/>
  </p:normalViewPr>
  <p:slideViewPr>
    <p:cSldViewPr snapToGrid="0">
      <p:cViewPr varScale="1">
        <p:scale>
          <a:sx n="64" d="100"/>
          <a:sy n="64" d="100"/>
        </p:scale>
        <p:origin x="1720" y="-68"/>
      </p:cViewPr>
      <p:guideLst/>
    </p:cSldViewPr>
  </p:slideViewPr>
  <p:notesTextViewPr>
    <p:cViewPr>
      <p:scale>
        <a:sx n="1" d="1"/>
        <a:sy n="1" d="1"/>
      </p:scale>
      <p:origin x="0" y="0"/>
    </p:cViewPr>
  </p:notesTextViewPr>
  <p:sorterViewPr>
    <p:cViewPr>
      <p:scale>
        <a:sx n="100" d="100"/>
        <a:sy n="100" d="100"/>
      </p:scale>
      <p:origin x="0" y="-416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ja ur Rahman" userId="8c246762b4a926f5" providerId="LiveId" clId="{32741578-0F38-4F1E-8DA3-7B161BDF4932}"/>
    <pc:docChg chg="undo custSel addSld delSld modSld">
      <pc:chgData name="shuja ur Rahman" userId="8c246762b4a926f5" providerId="LiveId" clId="{32741578-0F38-4F1E-8DA3-7B161BDF4932}" dt="2023-09-03T18:02:55.425" v="226" actId="1076"/>
      <pc:docMkLst>
        <pc:docMk/>
      </pc:docMkLst>
      <pc:sldChg chg="addSp delSp modSp mod delAnim modAnim">
        <pc:chgData name="shuja ur Rahman" userId="8c246762b4a926f5" providerId="LiveId" clId="{32741578-0F38-4F1E-8DA3-7B161BDF4932}" dt="2023-09-03T18:02:55.425" v="226" actId="1076"/>
        <pc:sldMkLst>
          <pc:docMk/>
          <pc:sldMk cId="1187190454" sldId="287"/>
        </pc:sldMkLst>
        <pc:spChg chg="mod">
          <ac:chgData name="shuja ur Rahman" userId="8c246762b4a926f5" providerId="LiveId" clId="{32741578-0F38-4F1E-8DA3-7B161BDF4932}" dt="2023-09-03T17:18:19.488" v="198" actId="1076"/>
          <ac:spMkLst>
            <pc:docMk/>
            <pc:sldMk cId="1187190454" sldId="287"/>
            <ac:spMk id="90" creationId="{E4AB8706-FFB4-43C1-8A91-91E659A8BD84}"/>
          </ac:spMkLst>
        </pc:spChg>
        <pc:grpChg chg="mod">
          <ac:chgData name="shuja ur Rahman" userId="8c246762b4a926f5" providerId="LiveId" clId="{32741578-0F38-4F1E-8DA3-7B161BDF4932}" dt="2023-09-03T17:20:15.245" v="201" actId="1076"/>
          <ac:grpSpMkLst>
            <pc:docMk/>
            <pc:sldMk cId="1187190454" sldId="287"/>
            <ac:grpSpMk id="24" creationId="{69A27401-3327-4871-86AC-B461CA62C3AC}"/>
          </ac:grpSpMkLst>
        </pc:grpChg>
        <pc:picChg chg="add del mod">
          <ac:chgData name="shuja ur Rahman" userId="8c246762b4a926f5" providerId="LiveId" clId="{32741578-0F38-4F1E-8DA3-7B161BDF4932}" dt="2023-09-03T18:02:15.740" v="221" actId="478"/>
          <ac:picMkLst>
            <pc:docMk/>
            <pc:sldMk cId="1187190454" sldId="287"/>
            <ac:picMk id="2" creationId="{1BA9C658-1C3C-6702-C527-2AD850C32C2E}"/>
          </ac:picMkLst>
        </pc:picChg>
        <pc:picChg chg="add mod">
          <ac:chgData name="shuja ur Rahman" userId="8c246762b4a926f5" providerId="LiveId" clId="{32741578-0F38-4F1E-8DA3-7B161BDF4932}" dt="2023-09-03T18:02:55.425" v="226" actId="1076"/>
          <ac:picMkLst>
            <pc:docMk/>
            <pc:sldMk cId="1187190454" sldId="287"/>
            <ac:picMk id="4" creationId="{985E3959-0761-7363-0E8A-AFC7600BF63D}"/>
          </ac:picMkLst>
        </pc:picChg>
      </pc:sldChg>
      <pc:sldChg chg="add del">
        <pc:chgData name="shuja ur Rahman" userId="8c246762b4a926f5" providerId="LiveId" clId="{32741578-0F38-4F1E-8DA3-7B161BDF4932}" dt="2023-09-03T18:01:19.319" v="216"/>
        <pc:sldMkLst>
          <pc:docMk/>
          <pc:sldMk cId="1160234689" sldId="289"/>
        </pc:sldMkLst>
      </pc:sldChg>
      <pc:sldChg chg="addSp modSp del mod modAnim">
        <pc:chgData name="shuja ur Rahman" userId="8c246762b4a926f5" providerId="LiveId" clId="{32741578-0F38-4F1E-8DA3-7B161BDF4932}" dt="2023-09-03T18:01:13.219" v="214" actId="2696"/>
        <pc:sldMkLst>
          <pc:docMk/>
          <pc:sldMk cId="4159264281" sldId="289"/>
        </pc:sldMkLst>
        <pc:spChg chg="mod">
          <ac:chgData name="shuja ur Rahman" userId="8c246762b4a926f5" providerId="LiveId" clId="{32741578-0F38-4F1E-8DA3-7B161BDF4932}" dt="2023-09-03T17:14:26.872" v="132" actId="12"/>
          <ac:spMkLst>
            <pc:docMk/>
            <pc:sldMk cId="4159264281" sldId="289"/>
            <ac:spMk id="89" creationId="{73DC559A-0BFF-4D58-9ACF-A6FCA68E0FF9}"/>
          </ac:spMkLst>
        </pc:spChg>
        <pc:picChg chg="add mod">
          <ac:chgData name="shuja ur Rahman" userId="8c246762b4a926f5" providerId="LiveId" clId="{32741578-0F38-4F1E-8DA3-7B161BDF4932}" dt="2023-09-03T18:00:10.290" v="212" actId="1076"/>
          <ac:picMkLst>
            <pc:docMk/>
            <pc:sldMk cId="4159264281" sldId="289"/>
            <ac:picMk id="2" creationId="{B744C7AA-70B6-3FDC-349A-D0E485C7CA5B}"/>
          </ac:picMkLst>
        </pc:picChg>
      </pc:sldChg>
      <pc:sldChg chg="addSp modSp mod">
        <pc:chgData name="shuja ur Rahman" userId="8c246762b4a926f5" providerId="LiveId" clId="{32741578-0F38-4F1E-8DA3-7B161BDF4932}" dt="2023-09-03T17:13:47.351" v="129" actId="1076"/>
        <pc:sldMkLst>
          <pc:docMk/>
          <pc:sldMk cId="977633887" sldId="290"/>
        </pc:sldMkLst>
        <pc:spChg chg="mod">
          <ac:chgData name="shuja ur Rahman" userId="8c246762b4a926f5" providerId="LiveId" clId="{32741578-0F38-4F1E-8DA3-7B161BDF4932}" dt="2023-09-03T17:13:27.115" v="124" actId="21"/>
          <ac:spMkLst>
            <pc:docMk/>
            <pc:sldMk cId="977633887" sldId="290"/>
            <ac:spMk id="89" creationId="{9843B962-59A6-4265-9004-2FFE067617E4}"/>
          </ac:spMkLst>
        </pc:spChg>
        <pc:grpChg chg="mod">
          <ac:chgData name="shuja ur Rahman" userId="8c246762b4a926f5" providerId="LiveId" clId="{32741578-0F38-4F1E-8DA3-7B161BDF4932}" dt="2023-09-03T17:13:18.276" v="123" actId="1076"/>
          <ac:grpSpMkLst>
            <pc:docMk/>
            <pc:sldMk cId="977633887" sldId="290"/>
            <ac:grpSpMk id="34" creationId="{0E4F6447-6163-4D6A-A8D2-BD63B6CB3A42}"/>
          </ac:grpSpMkLst>
        </pc:grpChg>
        <pc:graphicFrameChg chg="add mod modGraphic">
          <ac:chgData name="shuja ur Rahman" userId="8c246762b4a926f5" providerId="LiveId" clId="{32741578-0F38-4F1E-8DA3-7B161BDF4932}" dt="2023-09-03T17:13:43.042" v="128" actId="1076"/>
          <ac:graphicFrameMkLst>
            <pc:docMk/>
            <pc:sldMk cId="977633887" sldId="290"/>
            <ac:graphicFrameMk id="4" creationId="{CF08DEA1-6712-CECD-0B91-1AA47CDAA9A3}"/>
          </ac:graphicFrameMkLst>
        </pc:graphicFrameChg>
        <pc:picChg chg="add mod">
          <ac:chgData name="shuja ur Rahman" userId="8c246762b4a926f5" providerId="LiveId" clId="{32741578-0F38-4F1E-8DA3-7B161BDF4932}" dt="2023-09-03T17:13:47.351" v="129" actId="1076"/>
          <ac:picMkLst>
            <pc:docMk/>
            <pc:sldMk cId="977633887" sldId="290"/>
            <ac:picMk id="5" creationId="{A1505D06-201C-C5DC-A153-C6BEF50D37EC}"/>
          </ac:picMkLst>
        </pc:picChg>
      </pc:sldChg>
      <pc:sldChg chg="addSp delSp modSp mod">
        <pc:chgData name="shuja ur Rahman" userId="8c246762b4a926f5" providerId="LiveId" clId="{32741578-0F38-4F1E-8DA3-7B161BDF4932}" dt="2023-09-03T17:16:12.332" v="192" actId="20577"/>
        <pc:sldMkLst>
          <pc:docMk/>
          <pc:sldMk cId="2265525585" sldId="291"/>
        </pc:sldMkLst>
        <pc:spChg chg="mod">
          <ac:chgData name="shuja ur Rahman" userId="8c246762b4a926f5" providerId="LiveId" clId="{32741578-0F38-4F1E-8DA3-7B161BDF4932}" dt="2023-09-03T17:15:43.199" v="138" actId="1076"/>
          <ac:spMkLst>
            <pc:docMk/>
            <pc:sldMk cId="2265525585" sldId="291"/>
            <ac:spMk id="89" creationId="{C60906F2-BACB-496E-AA3E-2A2D1C5D5C67}"/>
          </ac:spMkLst>
        </pc:spChg>
        <pc:graphicFrameChg chg="add del mod">
          <ac:chgData name="shuja ur Rahman" userId="8c246762b4a926f5" providerId="LiveId" clId="{32741578-0F38-4F1E-8DA3-7B161BDF4932}" dt="2023-09-03T17:16:12.332" v="192" actId="20577"/>
          <ac:graphicFrameMkLst>
            <pc:docMk/>
            <pc:sldMk cId="2265525585" sldId="291"/>
            <ac:graphicFrameMk id="2" creationId="{A632D2CE-C38A-D1D4-9DEB-15848A8433CD}"/>
          </ac:graphicFrameMkLst>
        </pc:graphicFrameChg>
      </pc:sldChg>
      <pc:sldChg chg="addSp modSp mod">
        <pc:chgData name="shuja ur Rahman" userId="8c246762b4a926f5" providerId="LiveId" clId="{32741578-0F38-4F1E-8DA3-7B161BDF4932}" dt="2023-09-03T17:24:09.113" v="209" actId="20577"/>
        <pc:sldMkLst>
          <pc:docMk/>
          <pc:sldMk cId="910035681" sldId="299"/>
        </pc:sldMkLst>
        <pc:spChg chg="mod">
          <ac:chgData name="shuja ur Rahman" userId="8c246762b4a926f5" providerId="LiveId" clId="{32741578-0F38-4F1E-8DA3-7B161BDF4932}" dt="2023-09-03T17:24:09.113" v="209" actId="20577"/>
          <ac:spMkLst>
            <pc:docMk/>
            <pc:sldMk cId="910035681" sldId="299"/>
            <ac:spMk id="43" creationId="{0E895421-2372-4C7F-93D2-3B0353A6E7BD}"/>
          </ac:spMkLst>
        </pc:spChg>
        <pc:picChg chg="add mod">
          <ac:chgData name="shuja ur Rahman" userId="8c246762b4a926f5" providerId="LiveId" clId="{32741578-0F38-4F1E-8DA3-7B161BDF4932}" dt="2023-08-27T18:03:17.160" v="99" actId="1076"/>
          <ac:picMkLst>
            <pc:docMk/>
            <pc:sldMk cId="910035681" sldId="299"/>
            <ac:picMk id="4" creationId="{4AFC2148-7AF2-6C9B-C03F-4C1070439C8E}"/>
          </ac:picMkLst>
        </pc:picChg>
        <pc:picChg chg="mod">
          <ac:chgData name="shuja ur Rahman" userId="8c246762b4a926f5" providerId="LiveId" clId="{32741578-0F38-4F1E-8DA3-7B161BDF4932}" dt="2023-08-27T18:02:55.920" v="93" actId="14100"/>
          <ac:picMkLst>
            <pc:docMk/>
            <pc:sldMk cId="910035681" sldId="299"/>
            <ac:picMk id="90" creationId="{1E3A638D-207E-4A23-BAE3-B3170A75CC69}"/>
          </ac:picMkLst>
        </pc:picChg>
      </pc:sldChg>
      <pc:sldChg chg="addSp delSp modSp mod">
        <pc:chgData name="shuja ur Rahman" userId="8c246762b4a926f5" providerId="LiveId" clId="{32741578-0F38-4F1E-8DA3-7B161BDF4932}" dt="2023-09-03T17:15:32.251" v="137" actId="21"/>
        <pc:sldMkLst>
          <pc:docMk/>
          <pc:sldMk cId="4179231453" sldId="303"/>
        </pc:sldMkLst>
        <pc:graphicFrameChg chg="add del mod">
          <ac:chgData name="shuja ur Rahman" userId="8c246762b4a926f5" providerId="LiveId" clId="{32741578-0F38-4F1E-8DA3-7B161BDF4932}" dt="2023-09-03T17:15:32.251" v="137" actId="21"/>
          <ac:graphicFrameMkLst>
            <pc:docMk/>
            <pc:sldMk cId="4179231453" sldId="303"/>
            <ac:graphicFrameMk id="6" creationId="{4BDA09D7-DE8C-5669-30F8-DE6E1629C087}"/>
          </ac:graphicFrameMkLst>
        </pc:graphicFrameChg>
      </pc:sldChg>
      <pc:sldChg chg="modSp mod">
        <pc:chgData name="shuja ur Rahman" userId="8c246762b4a926f5" providerId="LiveId" clId="{32741578-0F38-4F1E-8DA3-7B161BDF4932}" dt="2023-08-27T18:02:30.014" v="9" actId="27636"/>
        <pc:sldMkLst>
          <pc:docMk/>
          <pc:sldMk cId="1087736849" sldId="304"/>
        </pc:sldMkLst>
        <pc:spChg chg="mod">
          <ac:chgData name="shuja ur Rahman" userId="8c246762b4a926f5" providerId="LiveId" clId="{32741578-0F38-4F1E-8DA3-7B161BDF4932}" dt="2023-08-27T18:02:30.014" v="9" actId="27636"/>
          <ac:spMkLst>
            <pc:docMk/>
            <pc:sldMk cId="1087736849" sldId="304"/>
            <ac:spMk id="89" creationId="{1D832C80-DE7D-42C7-A215-D0C954EA02E4}"/>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ASYN</a:t>
            </a:r>
            <a:r>
              <a:rPr lang="en-US" baseline="0" dirty="0"/>
              <a:t> DATA </a:t>
            </a:r>
            <a:endParaRPr lang="en-IN"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EC9-4654-B19D-9FBEA014FE30}"/>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EC9-4654-B19D-9FBEA014FE30}"/>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EC9-4654-B19D-9FBEA014FE30}"/>
            </c:ext>
          </c:extLst>
        </c:ser>
        <c:dLbls>
          <c:showLegendKey val="0"/>
          <c:showVal val="0"/>
          <c:showCatName val="0"/>
          <c:showSerName val="0"/>
          <c:showPercent val="0"/>
          <c:showBubbleSize val="0"/>
        </c:dLbls>
        <c:gapWidth val="219"/>
        <c:overlap val="-27"/>
        <c:axId val="2025958640"/>
        <c:axId val="2030947056"/>
      </c:barChart>
      <c:catAx>
        <c:axId val="2025958640"/>
        <c:scaling>
          <c:orientation val="minMax"/>
        </c:scaling>
        <c:delete val="1"/>
        <c:axPos val="b"/>
        <c:numFmt formatCode="General" sourceLinked="1"/>
        <c:majorTickMark val="none"/>
        <c:minorTickMark val="none"/>
        <c:tickLblPos val="nextTo"/>
        <c:crossAx val="2030947056"/>
        <c:crosses val="autoZero"/>
        <c:auto val="1"/>
        <c:lblAlgn val="ctr"/>
        <c:lblOffset val="100"/>
        <c:noMultiLvlLbl val="0"/>
      </c:catAx>
      <c:valAx>
        <c:axId val="20309470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259586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svg>
</file>

<file path=ppt/media/image4.png>
</file>

<file path=ppt/media/image5.png>
</file>

<file path=ppt/media/image6.png>
</file>

<file path=ppt/media/image7.png>
</file>

<file path=ppt/media/image8.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3FDFAF59-80FD-42F8-B77B-6179688B7234}" type="datetimeFigureOut">
              <a:rPr lang="de-DE" smtClean="0"/>
              <a:t>03.09.2023</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460364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03.09.2023</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6466359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03.09.2023</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947111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3FDFAF59-80FD-42F8-B77B-6179688B7234}" type="datetimeFigureOut">
              <a:rPr lang="de-DE" smtClean="0"/>
              <a:t>03.09.2023</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874677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3FDFAF59-80FD-42F8-B77B-6179688B7234}" type="datetimeFigureOut">
              <a:rPr lang="de-DE" smtClean="0"/>
              <a:t>03.09.2023</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625361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3FDFAF59-80FD-42F8-B77B-6179688B7234}" type="datetimeFigureOut">
              <a:rPr lang="de-DE" smtClean="0"/>
              <a:t>03.09.2023</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7940367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3FDFAF59-80FD-42F8-B77B-6179688B7234}" type="datetimeFigureOut">
              <a:rPr lang="de-DE" smtClean="0"/>
              <a:t>03.09.2023</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413770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3FDFAF59-80FD-42F8-B77B-6179688B7234}" type="datetimeFigureOut">
              <a:rPr lang="de-DE" smtClean="0"/>
              <a:t>03.09.2023</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24403319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3FDFAF59-80FD-42F8-B77B-6179688B7234}" type="datetimeFigureOut">
              <a:rPr lang="de-DE" smtClean="0"/>
              <a:t>03.09.2023</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061956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3FDFAF59-80FD-42F8-B77B-6179688B7234}" type="datetimeFigureOut">
              <a:rPr lang="de-DE" smtClean="0"/>
              <a:t>03.09.2023</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3616004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3FDFAF59-80FD-42F8-B77B-6179688B7234}" type="datetimeFigureOut">
              <a:rPr lang="de-DE" smtClean="0"/>
              <a:t>03.09.2023</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A4489FD0-501B-4C6F-9CB2-8996B7BF4EFE}" type="slidenum">
              <a:rPr lang="de-DE" smtClean="0"/>
              <a:t>‹#›</a:t>
            </a:fld>
            <a:endParaRPr lang="de-DE"/>
          </a:p>
        </p:txBody>
      </p:sp>
    </p:spTree>
    <p:extLst>
      <p:ext uri="{BB962C8B-B14F-4D97-AF65-F5344CB8AC3E}">
        <p14:creationId xmlns:p14="http://schemas.microsoft.com/office/powerpoint/2010/main" val="1126898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EF0"/>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DFAF59-80FD-42F8-B77B-6179688B7234}" type="datetimeFigureOut">
              <a:rPr lang="de-DE" smtClean="0"/>
              <a:t>03.09.2023</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489FD0-501B-4C6F-9CB2-8996B7BF4EFE}" type="slidenum">
              <a:rPr lang="de-DE" smtClean="0"/>
              <a:t>‹#›</a:t>
            </a:fld>
            <a:endParaRPr lang="de-DE"/>
          </a:p>
        </p:txBody>
      </p:sp>
    </p:spTree>
    <p:extLst>
      <p:ext uri="{BB962C8B-B14F-4D97-AF65-F5344CB8AC3E}">
        <p14:creationId xmlns:p14="http://schemas.microsoft.com/office/powerpoint/2010/main" val="37318752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hyperlink" Target="https://www.seminarstopics.com/seminar/8712/asynchronous-chips" TargetMode="Externa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chart" Target="../charts/chart1.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9498273" y="56680"/>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8980563"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8006601"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8166974"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866447" y="12198"/>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Asyn-Logic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619472" y="-49982"/>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10102963" y="-64343"/>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0636276" y="-6703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1194666" y="-64770"/>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1744348" y="-69735"/>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2224343" y="-57645"/>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2848944" y="-56680"/>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946893" y="3107383"/>
            <a:ext cx="527941" cy="527941"/>
          </a:xfrm>
          <a:prstGeom prst="rect">
            <a:avLst/>
          </a:prstGeom>
        </p:spPr>
      </p:pic>
    </p:spTree>
    <p:extLst>
      <p:ext uri="{BB962C8B-B14F-4D97-AF65-F5344CB8AC3E}">
        <p14:creationId xmlns:p14="http://schemas.microsoft.com/office/powerpoint/2010/main" val="758661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43614"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458344"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957010"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2541210"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062495" y="3170856"/>
            <a:ext cx="527941" cy="527941"/>
          </a:xfrm>
          <a:prstGeom prst="rect">
            <a:avLst/>
          </a:prstGeom>
        </p:spPr>
      </p:pic>
      <p:sp>
        <p:nvSpPr>
          <p:cNvPr id="90" name="Content Placeholder 2">
            <a:extLst>
              <a:ext uri="{FF2B5EF4-FFF2-40B4-BE49-F238E27FC236}">
                <a16:creationId xmlns:a16="http://schemas.microsoft.com/office/drawing/2014/main" id="{A353BE0A-A6E6-4F57-AB1E-F3766B6B43B5}"/>
              </a:ext>
            </a:extLst>
          </p:cNvPr>
          <p:cNvSpPr>
            <a:spLocks noGrp="1"/>
          </p:cNvSpPr>
          <p:nvPr/>
        </p:nvSpPr>
        <p:spPr>
          <a:xfrm>
            <a:off x="288234" y="1172817"/>
            <a:ext cx="6240507" cy="4876772"/>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r>
              <a:rPr lang="en-US" sz="2800" dirty="0">
                <a:latin typeface="Tw Cen MT" panose="020B0602020104020603" pitchFamily="34" charset="0"/>
              </a:rPr>
              <a:t>Interfacing between synchronous and asynchronous</a:t>
            </a:r>
          </a:p>
          <a:p>
            <a:pPr lvl="1"/>
            <a:r>
              <a:rPr lang="en-US" sz="2400" dirty="0">
                <a:latin typeface="Tw Cen MT" panose="020B0602020104020603" pitchFamily="34" charset="0"/>
              </a:rPr>
              <a:t>Many devices available now are synchronous in nature.</a:t>
            </a:r>
          </a:p>
          <a:p>
            <a:pPr lvl="1"/>
            <a:r>
              <a:rPr lang="en-US" sz="2400" dirty="0">
                <a:latin typeface="Tw Cen MT" panose="020B0602020104020603" pitchFamily="34" charset="0"/>
              </a:rPr>
              <a:t>Special circuits are needed to align them.</a:t>
            </a:r>
          </a:p>
          <a:p>
            <a:r>
              <a:rPr lang="en-US" sz="2800" dirty="0">
                <a:latin typeface="Tw Cen MT" panose="020B0602020104020603" pitchFamily="34" charset="0"/>
              </a:rPr>
              <a:t>Lack of expertise.</a:t>
            </a:r>
          </a:p>
          <a:p>
            <a:r>
              <a:rPr lang="en-US" sz="2800" dirty="0">
                <a:latin typeface="Tw Cen MT" panose="020B0602020104020603" pitchFamily="34" charset="0"/>
              </a:rPr>
              <a:t>Lack of tools.</a:t>
            </a:r>
          </a:p>
          <a:p>
            <a:r>
              <a:rPr lang="en-US" sz="2800" dirty="0">
                <a:latin typeface="Tw Cen MT" panose="020B0602020104020603" pitchFamily="34" charset="0"/>
              </a:rPr>
              <a:t>Engineers are not trained in these fields.</a:t>
            </a:r>
          </a:p>
          <a:p>
            <a:r>
              <a:rPr lang="en-US" sz="2800" dirty="0">
                <a:latin typeface="Tw Cen MT" panose="020B0602020104020603" pitchFamily="34" charset="0"/>
              </a:rPr>
              <a:t>Academically, no courses available.</a:t>
            </a:r>
          </a:p>
          <a:p>
            <a:endParaRPr lang="en-US" dirty="0">
              <a:latin typeface="Tw Cen MT" panose="020B0602020104020603" pitchFamily="34" charset="0"/>
            </a:endParaRPr>
          </a:p>
        </p:txBody>
      </p:sp>
      <p:sp>
        <p:nvSpPr>
          <p:cNvPr id="2" name="TextBox 1">
            <a:extLst>
              <a:ext uri="{FF2B5EF4-FFF2-40B4-BE49-F238E27FC236}">
                <a16:creationId xmlns:a16="http://schemas.microsoft.com/office/drawing/2014/main" id="{B2379ED6-969D-4D9E-8A8F-0FB8C80A7AB5}"/>
              </a:ext>
            </a:extLst>
          </p:cNvPr>
          <p:cNvSpPr txBox="1"/>
          <p:nvPr/>
        </p:nvSpPr>
        <p:spPr>
          <a:xfrm>
            <a:off x="213976" y="587534"/>
            <a:ext cx="2822953" cy="584775"/>
          </a:xfrm>
          <a:prstGeom prst="rect">
            <a:avLst/>
          </a:prstGeom>
          <a:noFill/>
        </p:spPr>
        <p:txBody>
          <a:bodyPr wrap="square" rtlCol="0">
            <a:spAutoFit/>
          </a:bodyPr>
          <a:lstStyle/>
          <a:p>
            <a:r>
              <a:rPr lang="en-IN" sz="3200" dirty="0">
                <a:solidFill>
                  <a:srgbClr val="7030A0"/>
                </a:solidFill>
                <a:latin typeface="Tw Cen MT" panose="020B0602020104020603" pitchFamily="34" charset="0"/>
              </a:rPr>
              <a:t>CHALLENGES</a:t>
            </a:r>
          </a:p>
        </p:txBody>
      </p:sp>
    </p:spTree>
    <p:extLst>
      <p:ext uri="{BB962C8B-B14F-4D97-AF65-F5344CB8AC3E}">
        <p14:creationId xmlns:p14="http://schemas.microsoft.com/office/powerpoint/2010/main" val="4179231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43614"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458344"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977916"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2499885"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3057879" y="-47512"/>
            <a:ext cx="9927504" cy="6858000"/>
            <a:chOff x="-9337032" y="-1"/>
            <a:chExt cx="9927504" cy="6858000"/>
          </a:xfrm>
          <a:solidFill>
            <a:schemeClr val="accent2">
              <a:lumMod val="40000"/>
              <a:lumOff val="60000"/>
            </a:schemeClr>
          </a:solidFill>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grp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grp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a:grpFill/>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060400" y="3155638"/>
            <a:ext cx="527941" cy="527941"/>
          </a:xfrm>
          <a:prstGeom prst="rect">
            <a:avLst/>
          </a:prstGeom>
        </p:spPr>
      </p:pic>
      <p:sp>
        <p:nvSpPr>
          <p:cNvPr id="89" name="Content Placeholder 2">
            <a:extLst>
              <a:ext uri="{FF2B5EF4-FFF2-40B4-BE49-F238E27FC236}">
                <a16:creationId xmlns:a16="http://schemas.microsoft.com/office/drawing/2014/main" id="{1D832C80-DE7D-42C7-A215-D0C954EA02E4}"/>
              </a:ext>
            </a:extLst>
          </p:cNvPr>
          <p:cNvSpPr>
            <a:spLocks noGrp="1"/>
          </p:cNvSpPr>
          <p:nvPr/>
        </p:nvSpPr>
        <p:spPr>
          <a:xfrm>
            <a:off x="144992" y="606287"/>
            <a:ext cx="5315635" cy="5228841"/>
          </a:xfrm>
          <a:prstGeom prst="rect">
            <a:avLst/>
          </a:prstGeom>
        </p:spPr>
        <p:txBody>
          <a:bodyPr>
            <a:normAutofit lnSpcReduction="10000"/>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endParaRPr lang="en-US" sz="2400" dirty="0">
              <a:latin typeface="Tw Cen MT" panose="020B0602020104020603" pitchFamily="34" charset="0"/>
            </a:endParaRPr>
          </a:p>
          <a:p>
            <a:endParaRPr lang="en-US" sz="2400" dirty="0">
              <a:latin typeface="Tw Cen MT" panose="020B0602020104020603" pitchFamily="34" charset="0"/>
            </a:endParaRPr>
          </a:p>
          <a:p>
            <a:r>
              <a:rPr lang="en-US" sz="2400" dirty="0">
                <a:latin typeface="Tw Cen MT" panose="020B0602020104020603" pitchFamily="34" charset="0"/>
              </a:rPr>
              <a:t>Clocks have served the electronics design industry very well for a long time, but there are insignificant difficulties looming for clocked design in future. These difficulties are most obvious in complex SOC development, where electrical noise, power and design costs threaten to render the potential of future process technologies inaccessible to clocked design. </a:t>
            </a:r>
          </a:p>
          <a:p>
            <a:pPr marL="82296" indent="0">
              <a:buNone/>
            </a:pPr>
            <a:r>
              <a:rPr lang="en-US" sz="2400" dirty="0">
                <a:latin typeface="Tw Cen MT" panose="020B0602020104020603" pitchFamily="34" charset="0"/>
              </a:rPr>
              <a:t>Link: </a:t>
            </a:r>
            <a:r>
              <a:rPr lang="en-US" sz="2400" dirty="0">
                <a:latin typeface="Tw Cen MT" panose="020B0602020104020603" pitchFamily="34" charset="0"/>
                <a:hlinkClick r:id="rId5"/>
              </a:rPr>
              <a:t>MORE ABOUT ASYNCHRONOUS CHIPS </a:t>
            </a:r>
            <a:endParaRPr lang="en-US" sz="2400" dirty="0">
              <a:latin typeface="Tw Cen MT" panose="020B0602020104020603" pitchFamily="34" charset="0"/>
            </a:endParaRPr>
          </a:p>
          <a:p>
            <a:endParaRPr lang="en-US" sz="2400" dirty="0">
              <a:latin typeface="Tw Cen MT" panose="020B0602020104020603" pitchFamily="34" charset="0"/>
            </a:endParaRPr>
          </a:p>
        </p:txBody>
      </p:sp>
      <p:sp>
        <p:nvSpPr>
          <p:cNvPr id="2" name="TextBox 1">
            <a:extLst>
              <a:ext uri="{FF2B5EF4-FFF2-40B4-BE49-F238E27FC236}">
                <a16:creationId xmlns:a16="http://schemas.microsoft.com/office/drawing/2014/main" id="{30356BAE-58FF-4425-A049-462274D1C57D}"/>
              </a:ext>
            </a:extLst>
          </p:cNvPr>
          <p:cNvSpPr txBox="1"/>
          <p:nvPr/>
        </p:nvSpPr>
        <p:spPr>
          <a:xfrm>
            <a:off x="1413242" y="894522"/>
            <a:ext cx="3150705" cy="523220"/>
          </a:xfrm>
          <a:prstGeom prst="rect">
            <a:avLst/>
          </a:prstGeom>
          <a:noFill/>
        </p:spPr>
        <p:txBody>
          <a:bodyPr wrap="square" rtlCol="0">
            <a:spAutoFit/>
          </a:bodyPr>
          <a:lstStyle/>
          <a:p>
            <a:r>
              <a:rPr lang="en-IN" sz="2800" dirty="0">
                <a:solidFill>
                  <a:schemeClr val="bg2">
                    <a:lumMod val="10000"/>
                  </a:schemeClr>
                </a:solidFill>
                <a:latin typeface="Tw Cen MT" panose="020B0602020104020603" pitchFamily="34" charset="0"/>
              </a:rPr>
              <a:t>CONCLUSION</a:t>
            </a:r>
          </a:p>
        </p:txBody>
      </p:sp>
    </p:spTree>
    <p:extLst>
      <p:ext uri="{BB962C8B-B14F-4D97-AF65-F5344CB8AC3E}">
        <p14:creationId xmlns:p14="http://schemas.microsoft.com/office/powerpoint/2010/main" val="1087736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43614"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458344"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977916"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2499885"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3057879"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3647611"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empus Sans ITC" panose="04020404030D07020202" pitchFamily="82" charset="0"/>
              </a:endParaRPr>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empus Sans ITC" panose="04020404030D07020202" pitchFamily="82" charset="0"/>
              </a:endParaRPr>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empus Sans ITC" panose="04020404030D07020202" pitchFamily="82"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5199332" y="3188657"/>
            <a:ext cx="527941" cy="527941"/>
          </a:xfrm>
          <a:prstGeom prst="rect">
            <a:avLst/>
          </a:prstGeom>
        </p:spPr>
      </p:pic>
      <p:sp>
        <p:nvSpPr>
          <p:cNvPr id="2" name="Rectangle 1">
            <a:extLst>
              <a:ext uri="{FF2B5EF4-FFF2-40B4-BE49-F238E27FC236}">
                <a16:creationId xmlns:a16="http://schemas.microsoft.com/office/drawing/2014/main" id="{79475432-1F16-4F6E-9F3E-D842A68B33A1}"/>
              </a:ext>
            </a:extLst>
          </p:cNvPr>
          <p:cNvSpPr/>
          <p:nvPr/>
        </p:nvSpPr>
        <p:spPr>
          <a:xfrm>
            <a:off x="596764" y="2604053"/>
            <a:ext cx="3530336" cy="824948"/>
          </a:xfrm>
          <a:prstGeom prst="rect">
            <a:avLst/>
          </a:prstGeom>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b="1" dirty="0">
              <a:ln w="0"/>
              <a:solidFill>
                <a:schemeClr val="tx1"/>
              </a:solidFill>
              <a:effectLst>
                <a:outerShdw blurRad="38100" dist="19050" dir="2700000" algn="tl" rotWithShape="0">
                  <a:schemeClr val="dk1">
                    <a:alpha val="40000"/>
                  </a:schemeClr>
                </a:outerShdw>
              </a:effectLst>
              <a:latin typeface="Tw Cen MT" panose="020B0602020104020603" pitchFamily="34" charset="0"/>
            </a:endParaRPr>
          </a:p>
        </p:txBody>
      </p:sp>
      <p:sp>
        <p:nvSpPr>
          <p:cNvPr id="4" name="TextBox 3">
            <a:extLst>
              <a:ext uri="{FF2B5EF4-FFF2-40B4-BE49-F238E27FC236}">
                <a16:creationId xmlns:a16="http://schemas.microsoft.com/office/drawing/2014/main" id="{140259E9-7730-4749-BB5E-261D2388F03F}"/>
              </a:ext>
            </a:extLst>
          </p:cNvPr>
          <p:cNvSpPr txBox="1"/>
          <p:nvPr/>
        </p:nvSpPr>
        <p:spPr>
          <a:xfrm>
            <a:off x="460853" y="2672297"/>
            <a:ext cx="3802157" cy="769441"/>
          </a:xfrm>
          <a:prstGeom prst="rect">
            <a:avLst/>
          </a:prstGeom>
          <a:noFill/>
        </p:spPr>
        <p:txBody>
          <a:bodyPr wrap="square" rtlCol="0">
            <a:spAutoFit/>
          </a:bodyPr>
          <a:lstStyle/>
          <a:p>
            <a:pPr algn="ctr"/>
            <a:r>
              <a:rPr lang="en-IN" sz="4400" b="1" dirty="0">
                <a:solidFill>
                  <a:schemeClr val="accent2">
                    <a:lumMod val="75000"/>
                  </a:schemeClr>
                </a:solidFill>
                <a:latin typeface="Segoe Print" panose="02000600000000000000" pitchFamily="2" charset="0"/>
              </a:rPr>
              <a:t>THANKYOU</a:t>
            </a:r>
          </a:p>
        </p:txBody>
      </p:sp>
    </p:spTree>
    <p:extLst>
      <p:ext uri="{BB962C8B-B14F-4D97-AF65-F5344CB8AC3E}">
        <p14:creationId xmlns:p14="http://schemas.microsoft.com/office/powerpoint/2010/main" val="4030981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a:solidFill>
            <a:schemeClr val="accent2">
              <a:lumMod val="40000"/>
              <a:lumOff val="60000"/>
            </a:schemeClr>
          </a:solidFill>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grp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grp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a:grpFill/>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8980563"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8006601"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8166974"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866447" y="12198"/>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619472" y="-49982"/>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10102963" y="-64343"/>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0636276" y="-6703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1194666" y="-64770"/>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1744348" y="-69735"/>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2224343" y="-57645"/>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2848944" y="-56680"/>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6387036">
            <a:off x="-3946893" y="3107383"/>
            <a:ext cx="527941" cy="527941"/>
          </a:xfrm>
          <a:prstGeom prst="rect">
            <a:avLst/>
          </a:prstGeom>
        </p:spPr>
      </p:pic>
      <p:sp>
        <p:nvSpPr>
          <p:cNvPr id="90" name="TextBox 89">
            <a:extLst>
              <a:ext uri="{FF2B5EF4-FFF2-40B4-BE49-F238E27FC236}">
                <a16:creationId xmlns:a16="http://schemas.microsoft.com/office/drawing/2014/main" id="{E4AB8706-FFB4-43C1-8A91-91E659A8BD84}"/>
              </a:ext>
            </a:extLst>
          </p:cNvPr>
          <p:cNvSpPr txBox="1"/>
          <p:nvPr/>
        </p:nvSpPr>
        <p:spPr>
          <a:xfrm>
            <a:off x="3036532" y="2215460"/>
            <a:ext cx="7861901" cy="1323439"/>
          </a:xfrm>
          <a:prstGeom prst="rect">
            <a:avLst/>
          </a:prstGeom>
          <a:noFill/>
        </p:spPr>
        <p:txBody>
          <a:bodyPr wrap="square" rtlCol="0">
            <a:spAutoFit/>
          </a:bodyPr>
          <a:lstStyle/>
          <a:p>
            <a:pPr algn="ctr"/>
            <a:r>
              <a:rPr lang="en-US" sz="6600" dirty="0">
                <a:solidFill>
                  <a:schemeClr val="tx1">
                    <a:lumMod val="95000"/>
                    <a:lumOff val="5000"/>
                  </a:schemeClr>
                </a:solidFill>
                <a:latin typeface="Tw Cen MT" panose="020B0602020104020603" pitchFamily="34" charset="0"/>
              </a:rPr>
              <a:t>Asynchronous</a:t>
            </a:r>
            <a:r>
              <a:rPr lang="en-US" sz="8000" dirty="0">
                <a:solidFill>
                  <a:schemeClr val="tx1">
                    <a:lumMod val="95000"/>
                    <a:lumOff val="5000"/>
                  </a:schemeClr>
                </a:solidFill>
                <a:latin typeface="Tw Cen MT" panose="020B0602020104020603" pitchFamily="34" charset="0"/>
              </a:rPr>
              <a:t> chips</a:t>
            </a:r>
          </a:p>
        </p:txBody>
      </p:sp>
      <p:sp>
        <p:nvSpPr>
          <p:cNvPr id="91" name="TextBox 90">
            <a:extLst>
              <a:ext uri="{FF2B5EF4-FFF2-40B4-BE49-F238E27FC236}">
                <a16:creationId xmlns:a16="http://schemas.microsoft.com/office/drawing/2014/main" id="{3CE55BAE-AD12-4E6C-A750-307D44F40AA5}"/>
              </a:ext>
            </a:extLst>
          </p:cNvPr>
          <p:cNvSpPr txBox="1"/>
          <p:nvPr/>
        </p:nvSpPr>
        <p:spPr>
          <a:xfrm>
            <a:off x="4681244" y="3645224"/>
            <a:ext cx="7278915" cy="523220"/>
          </a:xfrm>
          <a:prstGeom prst="rect">
            <a:avLst/>
          </a:prstGeom>
          <a:noFill/>
        </p:spPr>
        <p:txBody>
          <a:bodyPr wrap="square" rtlCol="0">
            <a:spAutoFit/>
          </a:bodyPr>
          <a:lstStyle/>
          <a:p>
            <a:pPr algn="ctr"/>
            <a:r>
              <a:rPr lang="en-US" sz="2800" dirty="0">
                <a:solidFill>
                  <a:srgbClr val="5D7373"/>
                </a:solidFill>
                <a:latin typeface="Tw Cen MT" panose="020B0602020104020603" pitchFamily="34" charset="0"/>
              </a:rPr>
              <a:t>BY SHUJA UR RAHMAN</a:t>
            </a:r>
          </a:p>
        </p:txBody>
      </p:sp>
      <p:pic>
        <p:nvPicPr>
          <p:cNvPr id="4" name="Pufino - Adventures Begin (freetouse.com)">
            <a:hlinkClick r:id="" action="ppaction://media"/>
            <a:extLst>
              <a:ext uri="{FF2B5EF4-FFF2-40B4-BE49-F238E27FC236}">
                <a16:creationId xmlns:a16="http://schemas.microsoft.com/office/drawing/2014/main" id="{985E3959-0761-7363-0E8A-AFC7600BF63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808368" y="5776487"/>
            <a:ext cx="729974" cy="729974"/>
          </a:xfrm>
          <a:prstGeom prst="rect">
            <a:avLst/>
          </a:prstGeom>
        </p:spPr>
      </p:pic>
    </p:spTree>
    <p:extLst>
      <p:ext uri="{BB962C8B-B14F-4D97-AF65-F5344CB8AC3E}">
        <p14:creationId xmlns:p14="http://schemas.microsoft.com/office/powerpoint/2010/main" val="1187190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0"/>
                                        </p:tgtEl>
                                        <p:attrNameLst>
                                          <p:attrName>style.visibility</p:attrName>
                                        </p:attrNameLst>
                                      </p:cBhvr>
                                      <p:to>
                                        <p:strVal val="visible"/>
                                      </p:to>
                                    </p:set>
                                    <p:animEffect transition="in" filter="fade">
                                      <p:cBhvr>
                                        <p:cTn id="11"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2" repeatCount="indefinite" fill="hold" display="0">
                  <p:stCondLst>
                    <p:cond delay="indefinite"/>
                  </p:stCondLst>
                  <p:endCondLst>
                    <p:cond evt="onStopAudio" delay="0">
                      <p:tgtEl>
                        <p:sldTgt/>
                      </p:tgtEl>
                    </p:cond>
                  </p:endCondLst>
                </p:cTn>
                <p:tgtEl>
                  <p:spTgt spid="4"/>
                </p:tgtEl>
              </p:cMediaNode>
            </p:audio>
          </p:childTnLst>
        </p:cTn>
      </p:par>
    </p:tnLst>
    <p:bldLst>
      <p:bldP spid="9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8006601"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8166974"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866447" y="12198"/>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619472" y="-49982"/>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10102963" y="-64343"/>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0636276" y="-6703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1194666" y="-64770"/>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1744348" y="-69735"/>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2224343" y="-57645"/>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2848944" y="-56680"/>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946893" y="3107383"/>
            <a:ext cx="527941" cy="527941"/>
          </a:xfrm>
          <a:prstGeom prst="rect">
            <a:avLst/>
          </a:prstGeom>
        </p:spPr>
      </p:pic>
      <p:sp>
        <p:nvSpPr>
          <p:cNvPr id="89" name="Content Placeholder 2">
            <a:extLst>
              <a:ext uri="{FF2B5EF4-FFF2-40B4-BE49-F238E27FC236}">
                <a16:creationId xmlns:a16="http://schemas.microsoft.com/office/drawing/2014/main" id="{3375DBD5-BAB9-453C-A6B4-7DC8592BCA74}"/>
              </a:ext>
            </a:extLst>
          </p:cNvPr>
          <p:cNvSpPr>
            <a:spLocks noGrp="1"/>
          </p:cNvSpPr>
          <p:nvPr/>
        </p:nvSpPr>
        <p:spPr>
          <a:xfrm>
            <a:off x="3746688" y="847173"/>
            <a:ext cx="6160936" cy="4800600"/>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lvl="0"/>
            <a:endParaRPr lang="en-US" sz="2400" dirty="0">
              <a:latin typeface="Tw Cen MT" panose="020B0602020104020603" pitchFamily="34" charset="0"/>
              <a:cs typeface="Times New Roman" pitchFamily="18" charset="0"/>
            </a:endParaRPr>
          </a:p>
          <a:p>
            <a:pPr lvl="0"/>
            <a:endParaRPr lang="en-US" sz="2400" dirty="0">
              <a:latin typeface="Tw Cen MT" panose="020B0602020104020603" pitchFamily="34" charset="0"/>
              <a:cs typeface="Times New Roman" pitchFamily="18" charset="0"/>
            </a:endParaRPr>
          </a:p>
          <a:p>
            <a:pPr lvl="0"/>
            <a:r>
              <a:rPr lang="en-US" sz="2400" dirty="0">
                <a:latin typeface="Tw Cen MT" panose="020B0602020104020603" pitchFamily="34" charset="0"/>
                <a:cs typeface="Times New Roman" pitchFamily="18" charset="0"/>
              </a:rPr>
              <a:t>INTRODUCTION</a:t>
            </a:r>
          </a:p>
          <a:p>
            <a:r>
              <a:rPr lang="en-US" sz="2400" dirty="0">
                <a:latin typeface="Tw Cen MT" panose="020B0602020104020603" pitchFamily="34" charset="0"/>
                <a:cs typeface="Times New Roman" pitchFamily="18" charset="0"/>
              </a:rPr>
              <a:t>PROBLEMS WITH SYNCHRONOUS</a:t>
            </a:r>
          </a:p>
          <a:p>
            <a:r>
              <a:rPr lang="en-US" sz="2400" dirty="0">
                <a:latin typeface="Tw Cen MT" panose="020B0602020104020603" pitchFamily="34" charset="0"/>
                <a:cs typeface="Times New Roman" pitchFamily="18" charset="0"/>
              </a:rPr>
              <a:t>Approach ASYNCHRONOUS LOGIC</a:t>
            </a:r>
          </a:p>
          <a:p>
            <a:r>
              <a:rPr lang="en-US" sz="2400" dirty="0">
                <a:latin typeface="Tw Cen MT" panose="020B0602020104020603" pitchFamily="34" charset="0"/>
                <a:cs typeface="Times New Roman" pitchFamily="18" charset="0"/>
              </a:rPr>
              <a:t>HOW DO THEY WORK?</a:t>
            </a:r>
          </a:p>
          <a:p>
            <a:r>
              <a:rPr lang="en-US" sz="2400" dirty="0">
                <a:latin typeface="Tw Cen MT" panose="020B0602020104020603" pitchFamily="34" charset="0"/>
                <a:cs typeface="Times New Roman" pitchFamily="18" charset="0"/>
              </a:rPr>
              <a:t>SOME FEATURES</a:t>
            </a:r>
          </a:p>
          <a:p>
            <a:r>
              <a:rPr lang="en-US" sz="2400" dirty="0">
                <a:latin typeface="Tw Cen MT" panose="020B0602020104020603" pitchFamily="34" charset="0"/>
                <a:cs typeface="Times New Roman" pitchFamily="18" charset="0"/>
              </a:rPr>
              <a:t> A CHALLENGING TIME</a:t>
            </a:r>
          </a:p>
          <a:p>
            <a:r>
              <a:rPr lang="en-US" sz="2400" dirty="0">
                <a:latin typeface="Tw Cen MT" panose="020B0602020104020603" pitchFamily="34" charset="0"/>
                <a:cs typeface="Times New Roman" pitchFamily="18" charset="0"/>
              </a:rPr>
              <a:t> CONCLUSION</a:t>
            </a:r>
          </a:p>
          <a:p>
            <a:pPr marL="82296" indent="0">
              <a:buNone/>
            </a:pPr>
            <a:endParaRPr lang="en-US" sz="2400" dirty="0">
              <a:latin typeface="Tw Cen MT" panose="020B0602020104020603" pitchFamily="34" charset="0"/>
              <a:cs typeface="Times New Roman" pitchFamily="18" charset="0"/>
            </a:endParaRPr>
          </a:p>
        </p:txBody>
      </p:sp>
      <p:sp>
        <p:nvSpPr>
          <p:cNvPr id="4" name="TextBox 3">
            <a:extLst>
              <a:ext uri="{FF2B5EF4-FFF2-40B4-BE49-F238E27FC236}">
                <a16:creationId xmlns:a16="http://schemas.microsoft.com/office/drawing/2014/main" id="{D20FB8CC-6FC0-45BA-B4AB-5CCEB67380E7}"/>
              </a:ext>
            </a:extLst>
          </p:cNvPr>
          <p:cNvSpPr txBox="1"/>
          <p:nvPr/>
        </p:nvSpPr>
        <p:spPr>
          <a:xfrm>
            <a:off x="3533504" y="875027"/>
            <a:ext cx="3737113" cy="646331"/>
          </a:xfrm>
          <a:prstGeom prst="rect">
            <a:avLst/>
          </a:prstGeom>
          <a:noFill/>
        </p:spPr>
        <p:txBody>
          <a:bodyPr wrap="square" rtlCol="0">
            <a:spAutoFit/>
          </a:bodyPr>
          <a:lstStyle/>
          <a:p>
            <a:r>
              <a:rPr lang="en-IN" sz="3600" dirty="0">
                <a:solidFill>
                  <a:srgbClr val="52CBBE"/>
                </a:solidFill>
                <a:latin typeface="Tw Cen MT" panose="020B0602020104020603" pitchFamily="34" charset="0"/>
              </a:rPr>
              <a:t>CONTENT</a:t>
            </a:r>
            <a:endParaRPr lang="en-IN" dirty="0">
              <a:solidFill>
                <a:srgbClr val="52CBBE"/>
              </a:solidFill>
              <a:latin typeface="Tw Cen MT" panose="020B0602020104020603" pitchFamily="34" charset="0"/>
            </a:endParaRPr>
          </a:p>
        </p:txBody>
      </p:sp>
    </p:spTree>
    <p:extLst>
      <p:ext uri="{BB962C8B-B14F-4D97-AF65-F5344CB8AC3E}">
        <p14:creationId xmlns:p14="http://schemas.microsoft.com/office/powerpoint/2010/main" val="2039658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7866447" y="12198"/>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9619472" y="-49982"/>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10102963" y="-64343"/>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0636276" y="-6703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1194666" y="-64770"/>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1744348" y="-69735"/>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2224343" y="-57645"/>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2848944" y="-56680"/>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946893" y="3107383"/>
            <a:ext cx="527941" cy="527941"/>
          </a:xfrm>
          <a:prstGeom prst="rect">
            <a:avLst/>
          </a:prstGeom>
        </p:spPr>
      </p:pic>
      <p:sp>
        <p:nvSpPr>
          <p:cNvPr id="89" name="Content Placeholder 2">
            <a:extLst>
              <a:ext uri="{FF2B5EF4-FFF2-40B4-BE49-F238E27FC236}">
                <a16:creationId xmlns:a16="http://schemas.microsoft.com/office/drawing/2014/main" id="{9843B962-59A6-4265-9004-2FFE067617E4}"/>
              </a:ext>
            </a:extLst>
          </p:cNvPr>
          <p:cNvSpPr>
            <a:spLocks noGrp="1"/>
          </p:cNvSpPr>
          <p:nvPr/>
        </p:nvSpPr>
        <p:spPr>
          <a:xfrm>
            <a:off x="1688764" y="1403899"/>
            <a:ext cx="7498080" cy="4800600"/>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a:buNone/>
            </a:pPr>
            <a:endParaRPr lang="en-US" dirty="0">
              <a:latin typeface="Tw Cen MT" panose="020B0602020104020603" pitchFamily="34" charset="0"/>
            </a:endParaRPr>
          </a:p>
        </p:txBody>
      </p:sp>
      <p:sp>
        <p:nvSpPr>
          <p:cNvPr id="2" name="TextBox 1">
            <a:extLst>
              <a:ext uri="{FF2B5EF4-FFF2-40B4-BE49-F238E27FC236}">
                <a16:creationId xmlns:a16="http://schemas.microsoft.com/office/drawing/2014/main" id="{6109F488-73B4-435A-8FCF-6A44D2FDB1F8}"/>
              </a:ext>
            </a:extLst>
          </p:cNvPr>
          <p:cNvSpPr txBox="1"/>
          <p:nvPr/>
        </p:nvSpPr>
        <p:spPr>
          <a:xfrm>
            <a:off x="1378751" y="1003852"/>
            <a:ext cx="6473162" cy="461665"/>
          </a:xfrm>
          <a:prstGeom prst="rect">
            <a:avLst/>
          </a:prstGeom>
          <a:noFill/>
        </p:spPr>
        <p:txBody>
          <a:bodyPr wrap="square" rtlCol="0">
            <a:spAutoFit/>
          </a:bodyPr>
          <a:lstStyle/>
          <a:p>
            <a:r>
              <a:rPr lang="en-IN" sz="2400" dirty="0">
                <a:solidFill>
                  <a:schemeClr val="accent3">
                    <a:lumMod val="50000"/>
                  </a:schemeClr>
                </a:solidFill>
              </a:rPr>
              <a:t>PROBLEM RELATED WITH SYNCHRONOUS CHIPS</a:t>
            </a:r>
          </a:p>
        </p:txBody>
      </p:sp>
      <p:pic>
        <p:nvPicPr>
          <p:cNvPr id="5" name="Picture 4">
            <a:extLst>
              <a:ext uri="{FF2B5EF4-FFF2-40B4-BE49-F238E27FC236}">
                <a16:creationId xmlns:a16="http://schemas.microsoft.com/office/drawing/2014/main" id="{A1505D06-201C-C5DC-A153-C6BEF50D37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2894" y="4126189"/>
            <a:ext cx="5576386" cy="2360918"/>
          </a:xfrm>
          <a:prstGeom prst="rect">
            <a:avLst/>
          </a:prstGeom>
        </p:spPr>
      </p:pic>
      <p:graphicFrame>
        <p:nvGraphicFramePr>
          <p:cNvPr id="4" name="Table 5">
            <a:extLst>
              <a:ext uri="{FF2B5EF4-FFF2-40B4-BE49-F238E27FC236}">
                <a16:creationId xmlns:a16="http://schemas.microsoft.com/office/drawing/2014/main" id="{CF08DEA1-6712-CECD-0B91-1AA47CDAA9A3}"/>
              </a:ext>
            </a:extLst>
          </p:cNvPr>
          <p:cNvGraphicFramePr>
            <a:graphicFrameLocks noGrp="1"/>
          </p:cNvGraphicFramePr>
          <p:nvPr>
            <p:extLst>
              <p:ext uri="{D42A27DB-BD31-4B8C-83A1-F6EECF244321}">
                <p14:modId xmlns:p14="http://schemas.microsoft.com/office/powerpoint/2010/main" val="729152345"/>
              </p:ext>
            </p:extLst>
          </p:nvPr>
        </p:nvGraphicFramePr>
        <p:xfrm>
          <a:off x="1411739" y="1416068"/>
          <a:ext cx="8128000" cy="2743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35312636"/>
                    </a:ext>
                  </a:extLst>
                </a:gridCol>
                <a:gridCol w="4064000">
                  <a:extLst>
                    <a:ext uri="{9D8B030D-6E8A-4147-A177-3AD203B41FA5}">
                      <a16:colId xmlns:a16="http://schemas.microsoft.com/office/drawing/2014/main" val="477500838"/>
                    </a:ext>
                  </a:extLst>
                </a:gridCol>
              </a:tblGrid>
              <a:tr h="8149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w Cen MT" panose="020B0602020104020603" pitchFamily="34" charset="0"/>
                        </a:rPr>
                        <a:t>Traverse the chip’s longest wires in one clock cycle.</a:t>
                      </a:r>
                    </a:p>
                    <a:p>
                      <a:endParaRPr lang="en-IN" dirty="0"/>
                    </a:p>
                  </a:txBody>
                  <a:tcPr/>
                </a:tc>
                <a:tc>
                  <a:txBody>
                    <a:bodyPr/>
                    <a:lstStyle/>
                    <a:p>
                      <a:endParaRPr lang="en-IN" dirty="0"/>
                    </a:p>
                  </a:txBody>
                  <a:tcPr/>
                </a:tc>
                <a:extLst>
                  <a:ext uri="{0D108BD9-81ED-4DB2-BD59-A6C34878D82A}">
                    <a16:rowId xmlns:a16="http://schemas.microsoft.com/office/drawing/2014/main" val="1033114932"/>
                  </a:ext>
                </a:extLst>
              </a:tr>
              <a:tr h="8149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w Cen MT" panose="020B0602020104020603" pitchFamily="34" charset="0"/>
                        </a:rPr>
                        <a:t>Distributing the clock globally.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w Cen MT" panose="020B0602020104020603" pitchFamily="34" charset="0"/>
                        </a:rPr>
                        <a:t>Order of arrival of the signals is unimportant.</a:t>
                      </a:r>
                    </a:p>
                    <a:p>
                      <a:endParaRPr lang="en-IN" dirty="0"/>
                    </a:p>
                  </a:txBody>
                  <a:tcPr/>
                </a:tc>
                <a:extLst>
                  <a:ext uri="{0D108BD9-81ED-4DB2-BD59-A6C34878D82A}">
                    <a16:rowId xmlns:a16="http://schemas.microsoft.com/office/drawing/2014/main" val="3489683738"/>
                  </a:ext>
                </a:extLst>
              </a:tr>
              <a:tr h="8149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w Cen MT" panose="020B0602020104020603" pitchFamily="34" charset="0"/>
                        </a:rPr>
                        <a:t>Wastage of energy.</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w Cen MT" panose="020B0602020104020603" pitchFamily="34" charset="0"/>
                        </a:rPr>
                        <a:t>Clocks themselves consume lot of energy (~30%).</a:t>
                      </a:r>
                    </a:p>
                    <a:p>
                      <a:endParaRPr lang="en-IN" dirty="0"/>
                    </a:p>
                  </a:txBody>
                  <a:tcPr/>
                </a:tc>
                <a:extLst>
                  <a:ext uri="{0D108BD9-81ED-4DB2-BD59-A6C34878D82A}">
                    <a16:rowId xmlns:a16="http://schemas.microsoft.com/office/drawing/2014/main" val="4257469731"/>
                  </a:ext>
                </a:extLst>
              </a:tr>
            </a:tbl>
          </a:graphicData>
        </a:graphic>
      </p:graphicFrame>
    </p:spTree>
    <p:extLst>
      <p:ext uri="{BB962C8B-B14F-4D97-AF65-F5344CB8AC3E}">
        <p14:creationId xmlns:p14="http://schemas.microsoft.com/office/powerpoint/2010/main" val="977633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422503" y="9391"/>
            <a:ext cx="8692331" cy="6858000"/>
            <a:chOff x="718505" y="-1"/>
            <a:chExt cx="8692331" cy="6858000"/>
          </a:xfrm>
          <a:solidFill>
            <a:schemeClr val="accent2">
              <a:lumMod val="40000"/>
              <a:lumOff val="60000"/>
            </a:schemeClr>
          </a:solidFill>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grp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grp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a:grpFill/>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8539917"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111670"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9700000"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0229781"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0769247"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2944277" y="3176418"/>
            <a:ext cx="527941" cy="527941"/>
          </a:xfrm>
          <a:prstGeom prst="rect">
            <a:avLst/>
          </a:prstGeom>
        </p:spPr>
      </p:pic>
      <p:sp>
        <p:nvSpPr>
          <p:cNvPr id="89" name="Content Placeholder 2">
            <a:extLst>
              <a:ext uri="{FF2B5EF4-FFF2-40B4-BE49-F238E27FC236}">
                <a16:creationId xmlns:a16="http://schemas.microsoft.com/office/drawing/2014/main" id="{C60906F2-BACB-496E-AA3E-2A2D1C5D5C67}"/>
              </a:ext>
            </a:extLst>
          </p:cNvPr>
          <p:cNvSpPr>
            <a:spLocks noGrp="1"/>
          </p:cNvSpPr>
          <p:nvPr/>
        </p:nvSpPr>
        <p:spPr>
          <a:xfrm>
            <a:off x="1760283" y="405235"/>
            <a:ext cx="7498080" cy="4800600"/>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a:lnSpc>
                <a:spcPct val="150000"/>
              </a:lnSpc>
            </a:pPr>
            <a:r>
              <a:rPr lang="en-US" sz="2400" dirty="0">
                <a:latin typeface="Tw Cen MT" panose="020B0602020104020603" pitchFamily="34" charset="0"/>
              </a:rPr>
              <a:t>Clockless chips/Asynchronous/self-timed circuits.</a:t>
            </a:r>
          </a:p>
          <a:p>
            <a:pPr>
              <a:lnSpc>
                <a:spcPct val="150000"/>
              </a:lnSpc>
            </a:pPr>
            <a:r>
              <a:rPr lang="en-US" sz="2400" dirty="0">
                <a:latin typeface="Tw Cen MT" panose="020B0602020104020603" pitchFamily="34" charset="0"/>
              </a:rPr>
              <a:t>Functions away from the clock.</a:t>
            </a:r>
          </a:p>
          <a:p>
            <a:pPr>
              <a:lnSpc>
                <a:spcPct val="150000"/>
              </a:lnSpc>
            </a:pPr>
            <a:r>
              <a:rPr lang="en-US" sz="2400" dirty="0">
                <a:latin typeface="Tw Cen MT" panose="020B0602020104020603" pitchFamily="34" charset="0"/>
              </a:rPr>
              <a:t>Different parts work at different speeds.</a:t>
            </a:r>
          </a:p>
          <a:p>
            <a:pPr>
              <a:lnSpc>
                <a:spcPct val="150000"/>
              </a:lnSpc>
            </a:pPr>
            <a:r>
              <a:rPr lang="en-US" sz="2400" dirty="0">
                <a:latin typeface="Tw Cen MT" panose="020B0602020104020603" pitchFamily="34" charset="0"/>
              </a:rPr>
              <a:t>Hand-off the result immediately.</a:t>
            </a:r>
          </a:p>
          <a:p>
            <a:endParaRPr lang="en-US" dirty="0">
              <a:latin typeface="Tw Cen MT" panose="020B0602020104020603" pitchFamily="34" charset="0"/>
            </a:endParaRPr>
          </a:p>
        </p:txBody>
      </p:sp>
      <p:graphicFrame>
        <p:nvGraphicFramePr>
          <p:cNvPr id="2" name="Chart 1">
            <a:extLst>
              <a:ext uri="{FF2B5EF4-FFF2-40B4-BE49-F238E27FC236}">
                <a16:creationId xmlns:a16="http://schemas.microsoft.com/office/drawing/2014/main" id="{A632D2CE-C38A-D1D4-9DEB-15848A8433CD}"/>
              </a:ext>
            </a:extLst>
          </p:cNvPr>
          <p:cNvGraphicFramePr/>
          <p:nvPr>
            <p:extLst>
              <p:ext uri="{D42A27DB-BD31-4B8C-83A1-F6EECF244321}">
                <p14:modId xmlns:p14="http://schemas.microsoft.com/office/powerpoint/2010/main" val="935906433"/>
              </p:ext>
            </p:extLst>
          </p:nvPr>
        </p:nvGraphicFramePr>
        <p:xfrm>
          <a:off x="3654913" y="3162453"/>
          <a:ext cx="3886224" cy="336531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2655255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Asyn-Logic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50513"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111670"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9700000"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0229781"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0769247"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120270" y="3117518"/>
            <a:ext cx="527941" cy="527941"/>
          </a:xfrm>
          <a:prstGeom prst="rect">
            <a:avLst/>
          </a:prstGeom>
        </p:spPr>
      </p:pic>
      <p:pic>
        <p:nvPicPr>
          <p:cNvPr id="90" name="Picture 89">
            <a:extLst>
              <a:ext uri="{FF2B5EF4-FFF2-40B4-BE49-F238E27FC236}">
                <a16:creationId xmlns:a16="http://schemas.microsoft.com/office/drawing/2014/main" id="{1E3A638D-207E-4A23-BAE3-B3170A75CC69}"/>
              </a:ext>
            </a:extLst>
          </p:cNvPr>
          <p:cNvPicPr>
            <a:picLocks noGrp="1" noChangeAspect="1" noChangeArrowheads="1"/>
          </p:cNvPicPr>
          <p:nvPr/>
        </p:nvPicPr>
        <p:blipFill>
          <a:blip r:embed="rId5" cstate="print"/>
          <a:srcRect/>
          <a:stretch>
            <a:fillRect/>
          </a:stretch>
        </p:blipFill>
        <p:spPr bwMode="auto">
          <a:xfrm>
            <a:off x="1463875" y="219165"/>
            <a:ext cx="5695830" cy="3209835"/>
          </a:xfrm>
          <a:prstGeom prst="rect">
            <a:avLst/>
          </a:prstGeom>
          <a:noFill/>
        </p:spPr>
      </p:pic>
      <p:pic>
        <p:nvPicPr>
          <p:cNvPr id="4" name="Picture 3">
            <a:extLst>
              <a:ext uri="{FF2B5EF4-FFF2-40B4-BE49-F238E27FC236}">
                <a16:creationId xmlns:a16="http://schemas.microsoft.com/office/drawing/2014/main" id="{4AFC2148-7AF2-6C9B-C03F-4C1070439C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93069" y="3975652"/>
            <a:ext cx="6275230" cy="2510092"/>
          </a:xfrm>
          <a:prstGeom prst="rect">
            <a:avLst/>
          </a:prstGeom>
        </p:spPr>
      </p:pic>
    </p:spTree>
    <p:extLst>
      <p:ext uri="{BB962C8B-B14F-4D97-AF65-F5344CB8AC3E}">
        <p14:creationId xmlns:p14="http://schemas.microsoft.com/office/powerpoint/2010/main" val="9100356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00728" y="6160"/>
            <a:ext cx="9927504" cy="6858000"/>
            <a:chOff x="-9337032" y="-1"/>
            <a:chExt cx="9927504" cy="6858000"/>
          </a:xfrm>
          <a:solidFill>
            <a:schemeClr val="accent2">
              <a:lumMod val="40000"/>
              <a:lumOff val="60000"/>
            </a:schemeClr>
          </a:solidFill>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grp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grp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a:grpFill/>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9700000"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0229781"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0769247"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053952" y="3186472"/>
            <a:ext cx="527941" cy="527941"/>
          </a:xfrm>
          <a:prstGeom prst="rect">
            <a:avLst/>
          </a:prstGeom>
        </p:spPr>
      </p:pic>
      <p:pic>
        <p:nvPicPr>
          <p:cNvPr id="90" name="Content Placeholder 3">
            <a:extLst>
              <a:ext uri="{FF2B5EF4-FFF2-40B4-BE49-F238E27FC236}">
                <a16:creationId xmlns:a16="http://schemas.microsoft.com/office/drawing/2014/main" id="{6518FF35-0512-4B4E-9D67-5A79ECBCF6B2}"/>
              </a:ext>
            </a:extLst>
          </p:cNvPr>
          <p:cNvPicPr>
            <a:picLocks noGrp="1" noChangeAspect="1" noChangeArrowheads="1"/>
          </p:cNvPicPr>
          <p:nvPr/>
        </p:nvPicPr>
        <p:blipFill>
          <a:blip r:embed="rId5" cstate="print"/>
          <a:srcRect/>
          <a:stretch>
            <a:fillRect/>
          </a:stretch>
        </p:blipFill>
        <p:spPr bwMode="auto">
          <a:xfrm>
            <a:off x="728341" y="1300490"/>
            <a:ext cx="7014235" cy="4697598"/>
          </a:xfrm>
          <a:prstGeom prst="rect">
            <a:avLst/>
          </a:prstGeom>
          <a:noFill/>
          <a:ln w="12700" cap="sq">
            <a:noFill/>
            <a:miter lim="800000"/>
            <a:headEnd type="none" w="sm" len="sm"/>
            <a:tailEnd type="none" w="sm" len="sm"/>
          </a:ln>
          <a:effectLst/>
        </p:spPr>
      </p:pic>
    </p:spTree>
    <p:extLst>
      <p:ext uri="{BB962C8B-B14F-4D97-AF65-F5344CB8AC3E}">
        <p14:creationId xmlns:p14="http://schemas.microsoft.com/office/powerpoint/2010/main" val="41334755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43614"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501693"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10229781" y="-22936"/>
            <a:ext cx="9927504" cy="6858000"/>
            <a:chOff x="-9337032" y="-1"/>
            <a:chExt cx="9927504" cy="6858000"/>
          </a:xfrm>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0769247"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073519" y="3080009"/>
            <a:ext cx="527941" cy="527941"/>
          </a:xfrm>
          <a:prstGeom prst="rect">
            <a:avLst/>
          </a:prstGeom>
        </p:spPr>
      </p:pic>
      <p:sp>
        <p:nvSpPr>
          <p:cNvPr id="89" name="Content Placeholder 2">
            <a:extLst>
              <a:ext uri="{FF2B5EF4-FFF2-40B4-BE49-F238E27FC236}">
                <a16:creationId xmlns:a16="http://schemas.microsoft.com/office/drawing/2014/main" id="{28A5D20A-9AD5-443A-A9B1-196D004A6906}"/>
              </a:ext>
            </a:extLst>
          </p:cNvPr>
          <p:cNvSpPr>
            <a:spLocks noGrp="1"/>
          </p:cNvSpPr>
          <p:nvPr/>
        </p:nvSpPr>
        <p:spPr>
          <a:xfrm>
            <a:off x="814234" y="1112473"/>
            <a:ext cx="7498080" cy="4800600"/>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a:lnSpc>
                <a:spcPct val="150000"/>
              </a:lnSpc>
            </a:pPr>
            <a:r>
              <a:rPr lang="en-US" sz="2400" dirty="0">
                <a:latin typeface="Tw Cen MT" panose="020B0602020104020603" pitchFamily="34" charset="0"/>
              </a:rPr>
              <a:t>No pure asynchronous chips are available.</a:t>
            </a:r>
          </a:p>
          <a:p>
            <a:pPr>
              <a:lnSpc>
                <a:spcPct val="150000"/>
              </a:lnSpc>
            </a:pPr>
            <a:r>
              <a:rPr lang="en-US" sz="2400" dirty="0">
                <a:latin typeface="Tw Cen MT" panose="020B0602020104020603" pitchFamily="34" charset="0"/>
              </a:rPr>
              <a:t>Uses handshake signals for the data exchange.</a:t>
            </a:r>
          </a:p>
          <a:p>
            <a:pPr>
              <a:lnSpc>
                <a:spcPct val="150000"/>
              </a:lnSpc>
            </a:pPr>
            <a:r>
              <a:rPr lang="en-US" sz="2400" dirty="0">
                <a:latin typeface="Tw Cen MT" panose="020B0602020104020603" pitchFamily="34" charset="0"/>
              </a:rPr>
              <a:t>Data moves only when required, not always.</a:t>
            </a:r>
          </a:p>
          <a:p>
            <a:pPr lvl="1">
              <a:lnSpc>
                <a:spcPct val="150000"/>
              </a:lnSpc>
            </a:pPr>
            <a:r>
              <a:rPr lang="en-US" sz="2400" dirty="0">
                <a:latin typeface="Tw Cen MT" panose="020B0602020104020603" pitchFamily="34" charset="0"/>
              </a:rPr>
              <a:t>Minimizes power consumption.</a:t>
            </a:r>
          </a:p>
          <a:p>
            <a:pPr lvl="1">
              <a:lnSpc>
                <a:spcPct val="150000"/>
              </a:lnSpc>
            </a:pPr>
            <a:r>
              <a:rPr lang="en-US" sz="2400" dirty="0">
                <a:latin typeface="Tw Cen MT" panose="020B0602020104020603" pitchFamily="34" charset="0"/>
              </a:rPr>
              <a:t>Less EMI </a:t>
            </a:r>
            <a:r>
              <a:rPr lang="en-US" sz="2400" dirty="0">
                <a:latin typeface="Tw Cen MT" panose="020B0602020104020603" pitchFamily="34" charset="0"/>
                <a:sym typeface="Symbol" pitchFamily="18" charset="2"/>
              </a:rPr>
              <a:t> less noise  more applications.</a:t>
            </a:r>
          </a:p>
          <a:p>
            <a:pPr marL="82296" indent="0">
              <a:buNone/>
            </a:pPr>
            <a:r>
              <a:rPr lang="en-US" sz="2400">
                <a:latin typeface="Tw Cen MT" panose="020B0602020104020603" pitchFamily="34" charset="0"/>
              </a:rPr>
              <a:t>                            EMI</a:t>
            </a:r>
            <a:r>
              <a:rPr lang="en-US" sz="2400" dirty="0">
                <a:latin typeface="Tw Cen MT" panose="020B0602020104020603" pitchFamily="34" charset="0"/>
              </a:rPr>
              <a:t>=Electromagnetic Interference</a:t>
            </a:r>
          </a:p>
        </p:txBody>
      </p:sp>
      <p:sp>
        <p:nvSpPr>
          <p:cNvPr id="2" name="TextBox 1">
            <a:extLst>
              <a:ext uri="{FF2B5EF4-FFF2-40B4-BE49-F238E27FC236}">
                <a16:creationId xmlns:a16="http://schemas.microsoft.com/office/drawing/2014/main" id="{D5198D65-B821-4013-81D7-56434F775972}"/>
              </a:ext>
            </a:extLst>
          </p:cNvPr>
          <p:cNvSpPr txBox="1"/>
          <p:nvPr/>
        </p:nvSpPr>
        <p:spPr>
          <a:xfrm>
            <a:off x="147732" y="606287"/>
            <a:ext cx="4066459" cy="523220"/>
          </a:xfrm>
          <a:prstGeom prst="rect">
            <a:avLst/>
          </a:prstGeom>
          <a:noFill/>
        </p:spPr>
        <p:txBody>
          <a:bodyPr wrap="square" rtlCol="0">
            <a:spAutoFit/>
          </a:bodyPr>
          <a:lstStyle/>
          <a:p>
            <a:r>
              <a:rPr lang="en-IN" sz="2800" dirty="0">
                <a:solidFill>
                  <a:srgbClr val="00A0A8"/>
                </a:solidFill>
                <a:latin typeface="Tw Cen MT" panose="020B0602020104020603" pitchFamily="34" charset="0"/>
              </a:rPr>
              <a:t>HOW DO THEY WORK?</a:t>
            </a:r>
          </a:p>
        </p:txBody>
      </p:sp>
    </p:spTree>
    <p:extLst>
      <p:ext uri="{BB962C8B-B14F-4D97-AF65-F5344CB8AC3E}">
        <p14:creationId xmlns:p14="http://schemas.microsoft.com/office/powerpoint/2010/main" val="42309741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C8A16B82-6A3C-46F5-8D32-072FDF89864A}"/>
              </a:ext>
            </a:extLst>
          </p:cNvPr>
          <p:cNvGrpSpPr/>
          <p:nvPr/>
        </p:nvGrpSpPr>
        <p:grpSpPr>
          <a:xfrm>
            <a:off x="-405135" y="-22128"/>
            <a:ext cx="12482920" cy="6858000"/>
            <a:chOff x="-290920" y="0"/>
            <a:chExt cx="12482920" cy="6858000"/>
          </a:xfrm>
        </p:grpSpPr>
        <p:sp>
          <p:nvSpPr>
            <p:cNvPr id="20" name="Rectangle 19">
              <a:extLst>
                <a:ext uri="{FF2B5EF4-FFF2-40B4-BE49-F238E27FC236}">
                  <a16:creationId xmlns:a16="http://schemas.microsoft.com/office/drawing/2014/main" id="{2F391CEE-E392-4A9D-BD11-6954B994FB42}"/>
                </a:ext>
              </a:extLst>
            </p:cNvPr>
            <p:cNvSpPr/>
            <p:nvPr/>
          </p:nvSpPr>
          <p:spPr>
            <a:xfrm>
              <a:off x="-290920" y="0"/>
              <a:ext cx="12482920"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7AC43ACA-5000-40E2-80D3-19833F9F1A3F}"/>
                </a:ext>
              </a:extLst>
            </p:cNvPr>
            <p:cNvSpPr/>
            <p:nvPr/>
          </p:nvSpPr>
          <p:spPr>
            <a:xfrm>
              <a:off x="11023600"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BE022673-C77C-4E8F-AF41-8B283703E87E}"/>
                </a:ext>
              </a:extLst>
            </p:cNvPr>
            <p:cNvSpPr txBox="1"/>
            <p:nvPr/>
          </p:nvSpPr>
          <p:spPr>
            <a:xfrm rot="16200000">
              <a:off x="10872792" y="3225512"/>
              <a:ext cx="1992086"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Topic</a:t>
              </a:r>
              <a:endParaRPr lang="en-US" sz="2400" b="1" dirty="0">
                <a:solidFill>
                  <a:srgbClr val="F0EEF0"/>
                </a:solidFill>
                <a:latin typeface="Tw Cen MT" panose="020B0602020104020603" pitchFamily="34" charset="0"/>
              </a:endParaRPr>
            </a:p>
          </p:txBody>
        </p:sp>
        <p:pic>
          <p:nvPicPr>
            <p:cNvPr id="23" name="Picture 22">
              <a:extLst>
                <a:ext uri="{FF2B5EF4-FFF2-40B4-BE49-F238E27FC236}">
                  <a16:creationId xmlns:a16="http://schemas.microsoft.com/office/drawing/2014/main" id="{E8AD023B-AE8D-405F-90E6-27B0D4707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1129999" y="3247473"/>
              <a:ext cx="530600" cy="530600"/>
            </a:xfrm>
            <a:prstGeom prst="rect">
              <a:avLst/>
            </a:prstGeom>
          </p:spPr>
        </p:pic>
      </p:grpSp>
      <p:grpSp>
        <p:nvGrpSpPr>
          <p:cNvPr id="24" name="Group 23">
            <a:extLst>
              <a:ext uri="{FF2B5EF4-FFF2-40B4-BE49-F238E27FC236}">
                <a16:creationId xmlns:a16="http://schemas.microsoft.com/office/drawing/2014/main" id="{69A27401-3327-4871-86AC-B461CA62C3AC}"/>
              </a:ext>
            </a:extLst>
          </p:cNvPr>
          <p:cNvGrpSpPr/>
          <p:nvPr/>
        </p:nvGrpSpPr>
        <p:grpSpPr>
          <a:xfrm>
            <a:off x="147732" y="-9391"/>
            <a:ext cx="11447503" cy="6858000"/>
            <a:chOff x="213096" y="0"/>
            <a:chExt cx="11447503" cy="6858000"/>
          </a:xfrm>
        </p:grpSpPr>
        <p:sp>
          <p:nvSpPr>
            <p:cNvPr id="25" name="Rectangle 24">
              <a:extLst>
                <a:ext uri="{FF2B5EF4-FFF2-40B4-BE49-F238E27FC236}">
                  <a16:creationId xmlns:a16="http://schemas.microsoft.com/office/drawing/2014/main" id="{706C029B-A799-4206-A656-A006D8F83990}"/>
                </a:ext>
              </a:extLst>
            </p:cNvPr>
            <p:cNvSpPr/>
            <p:nvPr/>
          </p:nvSpPr>
          <p:spPr>
            <a:xfrm>
              <a:off x="213096" y="0"/>
              <a:ext cx="1144750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63328131-EC42-4D6D-A247-91FD3D23E58C}"/>
                </a:ext>
              </a:extLst>
            </p:cNvPr>
            <p:cNvSpPr/>
            <p:nvPr/>
          </p:nvSpPr>
          <p:spPr>
            <a:xfrm>
              <a:off x="10492197" y="2337441"/>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2CD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A728384-87ED-4E87-8F78-97EB653FDC67}"/>
                </a:ext>
              </a:extLst>
            </p:cNvPr>
            <p:cNvSpPr txBox="1"/>
            <p:nvPr/>
          </p:nvSpPr>
          <p:spPr>
            <a:xfrm rot="16200000">
              <a:off x="10341391" y="3105834"/>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Content</a:t>
              </a:r>
            </a:p>
          </p:txBody>
        </p:sp>
        <p:pic>
          <p:nvPicPr>
            <p:cNvPr id="28" name="Picture 27">
              <a:extLst>
                <a:ext uri="{FF2B5EF4-FFF2-40B4-BE49-F238E27FC236}">
                  <a16:creationId xmlns:a16="http://schemas.microsoft.com/office/drawing/2014/main" id="{2B44F548-697F-412D-9B99-861C27246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600933" y="3247473"/>
              <a:ext cx="530600" cy="530600"/>
            </a:xfrm>
            <a:prstGeom prst="rect">
              <a:avLst/>
            </a:prstGeom>
          </p:spPr>
        </p:pic>
      </p:grpSp>
      <p:grpSp>
        <p:nvGrpSpPr>
          <p:cNvPr id="29" name="Group 28">
            <a:extLst>
              <a:ext uri="{FF2B5EF4-FFF2-40B4-BE49-F238E27FC236}">
                <a16:creationId xmlns:a16="http://schemas.microsoft.com/office/drawing/2014/main" id="{C0099890-786A-4F87-960D-5DADE5168909}"/>
              </a:ext>
            </a:extLst>
          </p:cNvPr>
          <p:cNvGrpSpPr/>
          <p:nvPr/>
        </p:nvGrpSpPr>
        <p:grpSpPr>
          <a:xfrm>
            <a:off x="1115454" y="0"/>
            <a:ext cx="9961092" cy="6858000"/>
            <a:chOff x="491575" y="0"/>
            <a:chExt cx="9961092" cy="6858000"/>
          </a:xfrm>
        </p:grpSpPr>
        <p:sp>
          <p:nvSpPr>
            <p:cNvPr id="30" name="Rectangle 29">
              <a:extLst>
                <a:ext uri="{FF2B5EF4-FFF2-40B4-BE49-F238E27FC236}">
                  <a16:creationId xmlns:a16="http://schemas.microsoft.com/office/drawing/2014/main" id="{CE9AAB1E-3A13-4745-A574-9EE6806378C9}"/>
                </a:ext>
              </a:extLst>
            </p:cNvPr>
            <p:cNvSpPr/>
            <p:nvPr/>
          </p:nvSpPr>
          <p:spPr>
            <a:xfrm>
              <a:off x="491575" y="0"/>
              <a:ext cx="9961092"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1BC0F905-3F71-4932-B130-39D508C4D117}"/>
                </a:ext>
              </a:extLst>
            </p:cNvPr>
            <p:cNvSpPr/>
            <p:nvPr/>
          </p:nvSpPr>
          <p:spPr>
            <a:xfrm>
              <a:off x="9284267"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93EC5869-A976-4328-A864-2BB04E7E7BFC}"/>
                </a:ext>
              </a:extLst>
            </p:cNvPr>
            <p:cNvSpPr txBox="1"/>
            <p:nvPr/>
          </p:nvSpPr>
          <p:spPr>
            <a:xfrm rot="16200000">
              <a:off x="9109374" y="3220282"/>
              <a:ext cx="2053852"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Introduction</a:t>
              </a:r>
            </a:p>
          </p:txBody>
        </p:sp>
        <p:pic>
          <p:nvPicPr>
            <p:cNvPr id="33" name="Picture 32">
              <a:extLst>
                <a:ext uri="{FF2B5EF4-FFF2-40B4-BE49-F238E27FC236}">
                  <a16:creationId xmlns:a16="http://schemas.microsoft.com/office/drawing/2014/main" id="{7C8E4AB7-ADC0-4FEE-AE7A-994F5DAD3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385467" y="3247473"/>
              <a:ext cx="530600" cy="530600"/>
            </a:xfrm>
            <a:prstGeom prst="rect">
              <a:avLst/>
            </a:prstGeom>
          </p:spPr>
        </p:pic>
      </p:grpSp>
      <p:grpSp>
        <p:nvGrpSpPr>
          <p:cNvPr id="34" name="Group 33">
            <a:extLst>
              <a:ext uri="{FF2B5EF4-FFF2-40B4-BE49-F238E27FC236}">
                <a16:creationId xmlns:a16="http://schemas.microsoft.com/office/drawing/2014/main" id="{0E4F6447-6163-4D6A-A8D2-BD63B6CB3A42}"/>
              </a:ext>
            </a:extLst>
          </p:cNvPr>
          <p:cNvGrpSpPr/>
          <p:nvPr/>
        </p:nvGrpSpPr>
        <p:grpSpPr>
          <a:xfrm>
            <a:off x="1008677" y="26126"/>
            <a:ext cx="9574094" cy="6858000"/>
            <a:chOff x="491575" y="0"/>
            <a:chExt cx="9574094" cy="6858000"/>
          </a:xfrm>
        </p:grpSpPr>
        <p:sp>
          <p:nvSpPr>
            <p:cNvPr id="35" name="Rectangle 34">
              <a:extLst>
                <a:ext uri="{FF2B5EF4-FFF2-40B4-BE49-F238E27FC236}">
                  <a16:creationId xmlns:a16="http://schemas.microsoft.com/office/drawing/2014/main" id="{5CB8CB55-9DEC-4367-900E-7257FE1B874F}"/>
                </a:ext>
              </a:extLst>
            </p:cNvPr>
            <p:cNvSpPr/>
            <p:nvPr/>
          </p:nvSpPr>
          <p:spPr>
            <a:xfrm>
              <a:off x="491575" y="0"/>
              <a:ext cx="957409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9DBAEDD6-7153-4AFF-BDC7-5A225B4B5642}"/>
                </a:ext>
              </a:extLst>
            </p:cNvPr>
            <p:cNvSpPr/>
            <p:nvPr/>
          </p:nvSpPr>
          <p:spPr>
            <a:xfrm>
              <a:off x="8897260" y="2337440"/>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5D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2F9D37B-DE70-4087-8A7F-BBA0BAF5B6CF}"/>
                </a:ext>
              </a:extLst>
            </p:cNvPr>
            <p:cNvSpPr txBox="1"/>
            <p:nvPr/>
          </p:nvSpPr>
          <p:spPr>
            <a:xfrm rot="16200000">
              <a:off x="8634423" y="3200690"/>
              <a:ext cx="2216146" cy="400110"/>
            </a:xfrm>
            <a:prstGeom prst="rect">
              <a:avLst/>
            </a:prstGeom>
            <a:noFill/>
          </p:spPr>
          <p:txBody>
            <a:bodyPr wrap="square" rtlCol="0">
              <a:spAutoFit/>
            </a:bodyPr>
            <a:lstStyle/>
            <a:p>
              <a:pPr algn="ctr"/>
              <a:r>
                <a:rPr lang="en-US" sz="2000" b="1" dirty="0">
                  <a:solidFill>
                    <a:srgbClr val="F0EEF0"/>
                  </a:solidFill>
                  <a:latin typeface="Tw Cen MT" panose="020B0602020104020603" pitchFamily="34" charset="0"/>
                </a:rPr>
                <a:t>Prob-Synchronous</a:t>
              </a:r>
            </a:p>
          </p:txBody>
        </p:sp>
        <p:pic>
          <p:nvPicPr>
            <p:cNvPr id="38" name="Picture 37">
              <a:extLst>
                <a:ext uri="{FF2B5EF4-FFF2-40B4-BE49-F238E27FC236}">
                  <a16:creationId xmlns:a16="http://schemas.microsoft.com/office/drawing/2014/main" id="{6FA13E8D-3FCC-4EC2-BD8C-6CE7CA0ECD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992269" y="3247473"/>
              <a:ext cx="530600" cy="530600"/>
            </a:xfrm>
            <a:prstGeom prst="rect">
              <a:avLst/>
            </a:prstGeom>
          </p:spPr>
        </p:pic>
      </p:grpSp>
      <p:sp>
        <p:nvSpPr>
          <p:cNvPr id="39" name="Rectangle 38">
            <a:extLst>
              <a:ext uri="{FF2B5EF4-FFF2-40B4-BE49-F238E27FC236}">
                <a16:creationId xmlns:a16="http://schemas.microsoft.com/office/drawing/2014/main" id="{71382190-201C-4BAE-91F3-296A26671C96}"/>
              </a:ext>
            </a:extLst>
          </p:cNvPr>
          <p:cNvSpPr/>
          <p:nvPr/>
        </p:nvSpPr>
        <p:spPr>
          <a:xfrm>
            <a:off x="-7962177" y="-1"/>
            <a:ext cx="5781368"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3FD3EE0D-FD02-4885-9AC0-03F414A9888F}"/>
              </a:ext>
            </a:extLst>
          </p:cNvPr>
          <p:cNvGrpSpPr/>
          <p:nvPr/>
        </p:nvGrpSpPr>
        <p:grpSpPr>
          <a:xfrm>
            <a:off x="1391774" y="9391"/>
            <a:ext cx="8692331" cy="6858000"/>
            <a:chOff x="718505" y="-1"/>
            <a:chExt cx="8692331" cy="6858000"/>
          </a:xfrm>
        </p:grpSpPr>
        <p:sp>
          <p:nvSpPr>
            <p:cNvPr id="41" name="Rectangle 40">
              <a:extLst>
                <a:ext uri="{FF2B5EF4-FFF2-40B4-BE49-F238E27FC236}">
                  <a16:creationId xmlns:a16="http://schemas.microsoft.com/office/drawing/2014/main" id="{60A9D552-2EF0-4DB4-9DC6-F52F2FD55E3C}"/>
                </a:ext>
              </a:extLst>
            </p:cNvPr>
            <p:cNvSpPr/>
            <p:nvPr/>
          </p:nvSpPr>
          <p:spPr>
            <a:xfrm>
              <a:off x="718505" y="-1"/>
              <a:ext cx="8692331"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DA27D1F1-923F-4591-A07A-39E775B734F9}"/>
                </a:ext>
              </a:extLst>
            </p:cNvPr>
            <p:cNvSpPr/>
            <p:nvPr/>
          </p:nvSpPr>
          <p:spPr>
            <a:xfrm>
              <a:off x="8202489" y="235675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0E895421-2372-4C7F-93D2-3B0353A6E7BD}"/>
                </a:ext>
              </a:extLst>
            </p:cNvPr>
            <p:cNvSpPr txBox="1"/>
            <p:nvPr/>
          </p:nvSpPr>
          <p:spPr>
            <a:xfrm rot="16200000">
              <a:off x="7897945" y="3205894"/>
              <a:ext cx="2360918" cy="523220"/>
            </a:xfrm>
            <a:prstGeom prst="rect">
              <a:avLst/>
            </a:prstGeom>
            <a:noFill/>
          </p:spPr>
          <p:txBody>
            <a:bodyPr wrap="square" rtlCol="0">
              <a:spAutoFit/>
            </a:bodyPr>
            <a:lstStyle/>
            <a:p>
              <a:pPr algn="ctr"/>
              <a:r>
                <a:rPr lang="en-US" sz="2800" b="1" dirty="0" err="1">
                  <a:solidFill>
                    <a:srgbClr val="F0EEF0"/>
                  </a:solidFill>
                  <a:latin typeface="Tw Cen MT" panose="020B0602020104020603" pitchFamily="34" charset="0"/>
                </a:rPr>
                <a:t>Asyn</a:t>
              </a:r>
              <a:r>
                <a:rPr lang="en-US" sz="2800" b="1" dirty="0">
                  <a:solidFill>
                    <a:srgbClr val="F0EEF0"/>
                  </a:solidFill>
                  <a:latin typeface="Tw Cen MT" panose="020B0602020104020603" pitchFamily="34" charset="0"/>
                </a:rPr>
                <a:t>-Logic</a:t>
              </a:r>
            </a:p>
          </p:txBody>
        </p:sp>
        <p:pic>
          <p:nvPicPr>
            <p:cNvPr id="44" name="Picture 43">
              <a:extLst>
                <a:ext uri="{FF2B5EF4-FFF2-40B4-BE49-F238E27FC236}">
                  <a16:creationId xmlns:a16="http://schemas.microsoft.com/office/drawing/2014/main" id="{1A9D6167-F7B8-4BFF-8BC5-2D13EF0CFF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340472" y="3247473"/>
              <a:ext cx="530600" cy="530600"/>
            </a:xfrm>
            <a:prstGeom prst="rect">
              <a:avLst/>
            </a:prstGeom>
          </p:spPr>
        </p:pic>
      </p:grpSp>
      <p:grpSp>
        <p:nvGrpSpPr>
          <p:cNvPr id="45" name="Group 44">
            <a:extLst>
              <a:ext uri="{FF2B5EF4-FFF2-40B4-BE49-F238E27FC236}">
                <a16:creationId xmlns:a16="http://schemas.microsoft.com/office/drawing/2014/main" id="{76789F00-2688-429D-926C-15F83152FDBE}"/>
              </a:ext>
            </a:extLst>
          </p:cNvPr>
          <p:cNvGrpSpPr/>
          <p:nvPr/>
        </p:nvGrpSpPr>
        <p:grpSpPr>
          <a:xfrm>
            <a:off x="-397805" y="-29305"/>
            <a:ext cx="9927504" cy="6858000"/>
            <a:chOff x="-9337032" y="-1"/>
            <a:chExt cx="9927504" cy="6858000"/>
          </a:xfrm>
        </p:grpSpPr>
        <p:sp>
          <p:nvSpPr>
            <p:cNvPr id="46" name="Rectangle 45">
              <a:extLst>
                <a:ext uri="{FF2B5EF4-FFF2-40B4-BE49-F238E27FC236}">
                  <a16:creationId xmlns:a16="http://schemas.microsoft.com/office/drawing/2014/main" id="{FF862AB6-114D-4C6A-B849-5A11B3650265}"/>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30105858-8A3E-4676-96A7-18C1A74E36F4}"/>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8A634BD7-1512-45B6-AFE4-1EEA636625CB}"/>
                </a:ext>
              </a:extLst>
            </p:cNvPr>
            <p:cNvSpPr txBox="1"/>
            <p:nvPr/>
          </p:nvSpPr>
          <p:spPr>
            <a:xfrm rot="16200000">
              <a:off x="-738260" y="3251163"/>
              <a:ext cx="1992086" cy="523220"/>
            </a:xfrm>
            <a:prstGeom prst="rect">
              <a:avLst/>
            </a:prstGeom>
            <a:noFill/>
          </p:spPr>
          <p:txBody>
            <a:bodyPr wrap="square" rtlCol="0">
              <a:spAutoFit/>
            </a:bodyPr>
            <a:lstStyle/>
            <a:p>
              <a:pPr algn="ctr"/>
              <a:r>
                <a:rPr lang="en-US" sz="2800" b="1" dirty="0">
                  <a:solidFill>
                    <a:srgbClr val="F0EEF0"/>
                  </a:solidFill>
                  <a:latin typeface="Tw Cen MT" panose="020B0602020104020603" pitchFamily="34" charset="0"/>
                </a:rPr>
                <a:t>Cycles</a:t>
              </a:r>
              <a:endParaRPr lang="en-US" sz="3600" b="1" dirty="0">
                <a:solidFill>
                  <a:srgbClr val="F0EEF0"/>
                </a:solidFill>
                <a:latin typeface="Tw Cen MT" panose="020B0602020104020603" pitchFamily="34" charset="0"/>
              </a:endParaRPr>
            </a:p>
          </p:txBody>
        </p:sp>
        <p:pic>
          <p:nvPicPr>
            <p:cNvPr id="49" name="Picture 48">
              <a:extLst>
                <a:ext uri="{FF2B5EF4-FFF2-40B4-BE49-F238E27FC236}">
                  <a16:creationId xmlns:a16="http://schemas.microsoft.com/office/drawing/2014/main" id="{F08704A4-CABE-4989-8BF7-C10A6BB4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0" name="Group 59">
            <a:extLst>
              <a:ext uri="{FF2B5EF4-FFF2-40B4-BE49-F238E27FC236}">
                <a16:creationId xmlns:a16="http://schemas.microsoft.com/office/drawing/2014/main" id="{FFC7024A-97B3-4D72-921A-886F8017D106}"/>
              </a:ext>
            </a:extLst>
          </p:cNvPr>
          <p:cNvGrpSpPr/>
          <p:nvPr/>
        </p:nvGrpSpPr>
        <p:grpSpPr>
          <a:xfrm>
            <a:off x="-943614" y="6160"/>
            <a:ext cx="9927504" cy="6858000"/>
            <a:chOff x="-9337032" y="-1"/>
            <a:chExt cx="9927504" cy="6858000"/>
          </a:xfrm>
        </p:grpSpPr>
        <p:sp>
          <p:nvSpPr>
            <p:cNvPr id="61" name="Rectangle 60">
              <a:extLst>
                <a:ext uri="{FF2B5EF4-FFF2-40B4-BE49-F238E27FC236}">
                  <a16:creationId xmlns:a16="http://schemas.microsoft.com/office/drawing/2014/main" id="{DFE43215-2E20-4834-BED6-1E93C9C54EE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6EF17680-076D-46BF-B04A-A3C2ADDFBE1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3073FE4-A545-4DEE-A982-3396E687A4CC}"/>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Chart</a:t>
              </a:r>
            </a:p>
          </p:txBody>
        </p:sp>
        <p:pic>
          <p:nvPicPr>
            <p:cNvPr id="64" name="Picture 63">
              <a:extLst>
                <a:ext uri="{FF2B5EF4-FFF2-40B4-BE49-F238E27FC236}">
                  <a16:creationId xmlns:a16="http://schemas.microsoft.com/office/drawing/2014/main" id="{C1B2E360-B791-4975-A5EB-728569BC81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65" name="Group 64">
            <a:extLst>
              <a:ext uri="{FF2B5EF4-FFF2-40B4-BE49-F238E27FC236}">
                <a16:creationId xmlns:a16="http://schemas.microsoft.com/office/drawing/2014/main" id="{EF9D879B-5C59-4B99-B0E6-4CEEEB0E59D9}"/>
              </a:ext>
            </a:extLst>
          </p:cNvPr>
          <p:cNvGrpSpPr/>
          <p:nvPr/>
        </p:nvGrpSpPr>
        <p:grpSpPr>
          <a:xfrm>
            <a:off x="-1458344" y="-28289"/>
            <a:ext cx="9927504" cy="6858000"/>
            <a:chOff x="-9337032" y="-1"/>
            <a:chExt cx="9927504" cy="6858000"/>
          </a:xfrm>
        </p:grpSpPr>
        <p:sp>
          <p:nvSpPr>
            <p:cNvPr id="66" name="Rectangle 65">
              <a:extLst>
                <a:ext uri="{FF2B5EF4-FFF2-40B4-BE49-F238E27FC236}">
                  <a16:creationId xmlns:a16="http://schemas.microsoft.com/office/drawing/2014/main" id="{961B2DE1-1BDE-43E6-82F6-A9BAB25018CB}"/>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Freeform: Shape 66">
              <a:extLst>
                <a:ext uri="{FF2B5EF4-FFF2-40B4-BE49-F238E27FC236}">
                  <a16:creationId xmlns:a16="http://schemas.microsoft.com/office/drawing/2014/main" id="{D23DE19A-45F3-4E66-938C-3E13914C0C5A}"/>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00A0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extBox 67">
              <a:extLst>
                <a:ext uri="{FF2B5EF4-FFF2-40B4-BE49-F238E27FC236}">
                  <a16:creationId xmlns:a16="http://schemas.microsoft.com/office/drawing/2014/main" id="{8D61AD0A-15E5-4CBE-B2BA-D34AF4C262C9}"/>
                </a:ext>
              </a:extLst>
            </p:cNvPr>
            <p:cNvSpPr txBox="1"/>
            <p:nvPr/>
          </p:nvSpPr>
          <p:spPr>
            <a:xfrm rot="16200000">
              <a:off x="-738260" y="3189608"/>
              <a:ext cx="1992086"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Working</a:t>
              </a:r>
            </a:p>
          </p:txBody>
        </p:sp>
        <p:pic>
          <p:nvPicPr>
            <p:cNvPr id="69" name="Picture 68">
              <a:extLst>
                <a:ext uri="{FF2B5EF4-FFF2-40B4-BE49-F238E27FC236}">
                  <a16:creationId xmlns:a16="http://schemas.microsoft.com/office/drawing/2014/main" id="{F8722FED-6ADC-430D-9771-BCC22E640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70" name="Group 69">
            <a:extLst>
              <a:ext uri="{FF2B5EF4-FFF2-40B4-BE49-F238E27FC236}">
                <a16:creationId xmlns:a16="http://schemas.microsoft.com/office/drawing/2014/main" id="{15204B85-7B53-49E0-A1E6-F09952158359}"/>
              </a:ext>
            </a:extLst>
          </p:cNvPr>
          <p:cNvGrpSpPr/>
          <p:nvPr/>
        </p:nvGrpSpPr>
        <p:grpSpPr>
          <a:xfrm>
            <a:off x="-2010128" y="-22936"/>
            <a:ext cx="9927504" cy="6858000"/>
            <a:chOff x="-9337032" y="-1"/>
            <a:chExt cx="9927504" cy="6858000"/>
          </a:xfrm>
          <a:solidFill>
            <a:schemeClr val="accent2">
              <a:lumMod val="40000"/>
              <a:lumOff val="60000"/>
            </a:schemeClr>
          </a:solidFill>
        </p:grpSpPr>
        <p:sp>
          <p:nvSpPr>
            <p:cNvPr id="71" name="Rectangle 70">
              <a:extLst>
                <a:ext uri="{FF2B5EF4-FFF2-40B4-BE49-F238E27FC236}">
                  <a16:creationId xmlns:a16="http://schemas.microsoft.com/office/drawing/2014/main" id="{1F9656CF-D4B8-4DA3-8DB7-82C058AD0E9D}"/>
                </a:ext>
              </a:extLst>
            </p:cNvPr>
            <p:cNvSpPr/>
            <p:nvPr/>
          </p:nvSpPr>
          <p:spPr>
            <a:xfrm>
              <a:off x="-9337032" y="-1"/>
              <a:ext cx="9923504" cy="6858000"/>
            </a:xfrm>
            <a:prstGeom prst="rect">
              <a:avLst/>
            </a:prstGeom>
            <a:grp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Freeform: Shape 71">
              <a:extLst>
                <a:ext uri="{FF2B5EF4-FFF2-40B4-BE49-F238E27FC236}">
                  <a16:creationId xmlns:a16="http://schemas.microsoft.com/office/drawing/2014/main" id="{D610A017-00BE-4A0B-96E9-0B7D05B5806B}"/>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7121D64F-2014-43E9-87A3-52E5F459511D}"/>
                </a:ext>
              </a:extLst>
            </p:cNvPr>
            <p:cNvSpPr txBox="1"/>
            <p:nvPr/>
          </p:nvSpPr>
          <p:spPr>
            <a:xfrm rot="16200000">
              <a:off x="-738260" y="3189608"/>
              <a:ext cx="1992086" cy="646331"/>
            </a:xfrm>
            <a:prstGeom prst="rect">
              <a:avLst/>
            </a:prstGeom>
            <a:grpFill/>
          </p:spPr>
          <p:txBody>
            <a:bodyPr wrap="square" rtlCol="0">
              <a:spAutoFit/>
            </a:bodyPr>
            <a:lstStyle/>
            <a:p>
              <a:pPr algn="ctr"/>
              <a:r>
                <a:rPr lang="en-US" sz="3600" b="1" dirty="0">
                  <a:solidFill>
                    <a:srgbClr val="F0EEF0"/>
                  </a:solidFill>
                  <a:latin typeface="Tw Cen MT" panose="020B0602020104020603" pitchFamily="34" charset="0"/>
                </a:rPr>
                <a:t>Features</a:t>
              </a:r>
            </a:p>
          </p:txBody>
        </p:sp>
        <p:pic>
          <p:nvPicPr>
            <p:cNvPr id="74" name="Picture 73">
              <a:extLst>
                <a:ext uri="{FF2B5EF4-FFF2-40B4-BE49-F238E27FC236}">
                  <a16:creationId xmlns:a16="http://schemas.microsoft.com/office/drawing/2014/main" id="{CA25E03E-59E9-4159-9411-763DD9795E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a:grpFill/>
          </p:spPr>
        </p:pic>
      </p:grpSp>
      <p:grpSp>
        <p:nvGrpSpPr>
          <p:cNvPr id="75" name="Group 74">
            <a:extLst>
              <a:ext uri="{FF2B5EF4-FFF2-40B4-BE49-F238E27FC236}">
                <a16:creationId xmlns:a16="http://schemas.microsoft.com/office/drawing/2014/main" id="{756845E8-519C-4CCF-AA94-CC6FD23D7E5D}"/>
              </a:ext>
            </a:extLst>
          </p:cNvPr>
          <p:cNvGrpSpPr/>
          <p:nvPr/>
        </p:nvGrpSpPr>
        <p:grpSpPr>
          <a:xfrm>
            <a:off x="-10769247" y="-85020"/>
            <a:ext cx="9927504" cy="6858000"/>
            <a:chOff x="-9337032" y="-1"/>
            <a:chExt cx="9927504" cy="6858000"/>
          </a:xfrm>
        </p:grpSpPr>
        <p:sp>
          <p:nvSpPr>
            <p:cNvPr id="76" name="Rectangle 75">
              <a:extLst>
                <a:ext uri="{FF2B5EF4-FFF2-40B4-BE49-F238E27FC236}">
                  <a16:creationId xmlns:a16="http://schemas.microsoft.com/office/drawing/2014/main" id="{5962BF4B-E2A7-4175-8927-260945078A41}"/>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Freeform: Shape 76">
              <a:extLst>
                <a:ext uri="{FF2B5EF4-FFF2-40B4-BE49-F238E27FC236}">
                  <a16:creationId xmlns:a16="http://schemas.microsoft.com/office/drawing/2014/main" id="{EB7FC6E9-6C1C-4E1E-8634-6C1BEF2B2ACD}"/>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a:extLst>
                <a:ext uri="{FF2B5EF4-FFF2-40B4-BE49-F238E27FC236}">
                  <a16:creationId xmlns:a16="http://schemas.microsoft.com/office/drawing/2014/main" id="{15CDD9D9-DFC6-4FEE-943A-1859588FE172}"/>
                </a:ext>
              </a:extLst>
            </p:cNvPr>
            <p:cNvSpPr txBox="1"/>
            <p:nvPr/>
          </p:nvSpPr>
          <p:spPr>
            <a:xfrm rot="16200000">
              <a:off x="-928806" y="3255630"/>
              <a:ext cx="2311368"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Challenges</a:t>
              </a:r>
            </a:p>
          </p:txBody>
        </p:sp>
        <p:pic>
          <p:nvPicPr>
            <p:cNvPr id="79" name="Picture 78">
              <a:extLst>
                <a:ext uri="{FF2B5EF4-FFF2-40B4-BE49-F238E27FC236}">
                  <a16:creationId xmlns:a16="http://schemas.microsoft.com/office/drawing/2014/main" id="{4A222933-1DD7-4AF2-9223-835EBE5C42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0" name="Group 79">
            <a:extLst>
              <a:ext uri="{FF2B5EF4-FFF2-40B4-BE49-F238E27FC236}">
                <a16:creationId xmlns:a16="http://schemas.microsoft.com/office/drawing/2014/main" id="{55515785-E2F9-494F-8CEE-B554D6A4113B}"/>
              </a:ext>
            </a:extLst>
          </p:cNvPr>
          <p:cNvGrpSpPr/>
          <p:nvPr/>
        </p:nvGrpSpPr>
        <p:grpSpPr>
          <a:xfrm>
            <a:off x="-11287934" y="-47512"/>
            <a:ext cx="9927504" cy="6858000"/>
            <a:chOff x="-9337032" y="-1"/>
            <a:chExt cx="9927504" cy="6858000"/>
          </a:xfrm>
        </p:grpSpPr>
        <p:sp>
          <p:nvSpPr>
            <p:cNvPr id="81" name="Rectangle 80">
              <a:extLst>
                <a:ext uri="{FF2B5EF4-FFF2-40B4-BE49-F238E27FC236}">
                  <a16:creationId xmlns:a16="http://schemas.microsoft.com/office/drawing/2014/main" id="{F5BEACBF-78B4-463B-A310-02315064A95F}"/>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Freeform: Shape 81">
              <a:extLst>
                <a:ext uri="{FF2B5EF4-FFF2-40B4-BE49-F238E27FC236}">
                  <a16:creationId xmlns:a16="http://schemas.microsoft.com/office/drawing/2014/main" id="{D995B9E2-ABE4-4996-A20C-5FFE6DDAFAC7}"/>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TextBox 82">
              <a:extLst>
                <a:ext uri="{FF2B5EF4-FFF2-40B4-BE49-F238E27FC236}">
                  <a16:creationId xmlns:a16="http://schemas.microsoft.com/office/drawing/2014/main" id="{68D886C0-D320-4584-B763-53EB805E4008}"/>
                </a:ext>
              </a:extLst>
            </p:cNvPr>
            <p:cNvSpPr txBox="1"/>
            <p:nvPr/>
          </p:nvSpPr>
          <p:spPr>
            <a:xfrm rot="16200000">
              <a:off x="-1059893" y="3233014"/>
              <a:ext cx="2463782" cy="584775"/>
            </a:xfrm>
            <a:prstGeom prst="rect">
              <a:avLst/>
            </a:prstGeom>
            <a:noFill/>
          </p:spPr>
          <p:txBody>
            <a:bodyPr wrap="square" rtlCol="0">
              <a:spAutoFit/>
            </a:bodyPr>
            <a:lstStyle/>
            <a:p>
              <a:pPr algn="ctr"/>
              <a:r>
                <a:rPr lang="en-US" sz="3200" b="1" dirty="0">
                  <a:solidFill>
                    <a:srgbClr val="F0EEF0"/>
                  </a:solidFill>
                  <a:latin typeface="Tw Cen MT" panose="020B0602020104020603" pitchFamily="34" charset="0"/>
                </a:rPr>
                <a:t>Conclusion</a:t>
              </a:r>
            </a:p>
          </p:txBody>
        </p:sp>
        <p:pic>
          <p:nvPicPr>
            <p:cNvPr id="84" name="Picture 83">
              <a:extLst>
                <a:ext uri="{FF2B5EF4-FFF2-40B4-BE49-F238E27FC236}">
                  <a16:creationId xmlns:a16="http://schemas.microsoft.com/office/drawing/2014/main" id="{91F0DB16-2C81-4ED8-A4F7-D7A7156EC6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91912" y="3247473"/>
              <a:ext cx="530600" cy="530600"/>
            </a:xfrm>
            <a:prstGeom prst="rect">
              <a:avLst/>
            </a:prstGeom>
          </p:spPr>
        </p:pic>
      </p:grpSp>
      <p:grpSp>
        <p:nvGrpSpPr>
          <p:cNvPr id="85" name="Group 84">
            <a:extLst>
              <a:ext uri="{FF2B5EF4-FFF2-40B4-BE49-F238E27FC236}">
                <a16:creationId xmlns:a16="http://schemas.microsoft.com/office/drawing/2014/main" id="{D26BEFAD-412A-431A-A6F0-C7A72BEC45D2}"/>
              </a:ext>
            </a:extLst>
          </p:cNvPr>
          <p:cNvGrpSpPr/>
          <p:nvPr/>
        </p:nvGrpSpPr>
        <p:grpSpPr>
          <a:xfrm>
            <a:off x="-11857197" y="-47512"/>
            <a:ext cx="9927504" cy="6858000"/>
            <a:chOff x="-9337032" y="-1"/>
            <a:chExt cx="9927504" cy="6858000"/>
          </a:xfrm>
        </p:grpSpPr>
        <p:sp>
          <p:nvSpPr>
            <p:cNvPr id="86" name="Rectangle 85">
              <a:extLst>
                <a:ext uri="{FF2B5EF4-FFF2-40B4-BE49-F238E27FC236}">
                  <a16:creationId xmlns:a16="http://schemas.microsoft.com/office/drawing/2014/main" id="{DC42A12E-F8C4-4954-963A-99061833D754}"/>
                </a:ext>
              </a:extLst>
            </p:cNvPr>
            <p:cNvSpPr/>
            <p:nvPr/>
          </p:nvSpPr>
          <p:spPr>
            <a:xfrm>
              <a:off x="-9337032" y="-1"/>
              <a:ext cx="9923504" cy="6858000"/>
            </a:xfrm>
            <a:prstGeom prst="rect">
              <a:avLst/>
            </a:prstGeom>
            <a:solidFill>
              <a:srgbClr val="F0EEF0"/>
            </a:solidFill>
            <a:ln>
              <a:noFill/>
            </a:ln>
            <a:effectLst>
              <a:outerShdw blurRad="215900" dist="38100" sx="101000" sy="101000" algn="l" rotWithShape="0">
                <a:schemeClr val="tx1">
                  <a:lumMod val="65000"/>
                  <a:lumOff val="35000"/>
                  <a:alpha val="3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7" name="Freeform: Shape 86">
              <a:extLst>
                <a:ext uri="{FF2B5EF4-FFF2-40B4-BE49-F238E27FC236}">
                  <a16:creationId xmlns:a16="http://schemas.microsoft.com/office/drawing/2014/main" id="{71DBCE37-61A3-4EFB-97E1-7DAA9887CEA3}"/>
                </a:ext>
              </a:extLst>
            </p:cNvPr>
            <p:cNvSpPr/>
            <p:nvPr/>
          </p:nvSpPr>
          <p:spPr>
            <a:xfrm>
              <a:off x="-577928" y="2337438"/>
              <a:ext cx="1168400" cy="2360918"/>
            </a:xfrm>
            <a:custGeom>
              <a:avLst/>
              <a:gdLst>
                <a:gd name="connsiteX0" fmla="*/ 1168400 w 1168400"/>
                <a:gd name="connsiteY0" fmla="*/ 0 h 2360918"/>
                <a:gd name="connsiteX1" fmla="*/ 1168400 w 1168400"/>
                <a:gd name="connsiteY1" fmla="*/ 2360918 h 2360918"/>
                <a:gd name="connsiteX2" fmla="*/ 1060340 w 1168400"/>
                <a:gd name="connsiteY2" fmla="*/ 2355461 h 2360918"/>
                <a:gd name="connsiteX3" fmla="*/ 0 w 1168400"/>
                <a:gd name="connsiteY3" fmla="*/ 1180459 h 2360918"/>
                <a:gd name="connsiteX4" fmla="*/ 1060340 w 1168400"/>
                <a:gd name="connsiteY4" fmla="*/ 5457 h 2360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400" h="2360918">
                  <a:moveTo>
                    <a:pt x="1168400" y="0"/>
                  </a:moveTo>
                  <a:lnTo>
                    <a:pt x="1168400" y="2360918"/>
                  </a:lnTo>
                  <a:lnTo>
                    <a:pt x="1060340" y="2355461"/>
                  </a:lnTo>
                  <a:cubicBezTo>
                    <a:pt x="464762" y="2294977"/>
                    <a:pt x="0" y="1791994"/>
                    <a:pt x="0" y="1180459"/>
                  </a:cubicBezTo>
                  <a:cubicBezTo>
                    <a:pt x="0" y="568924"/>
                    <a:pt x="464762" y="65941"/>
                    <a:pt x="1060340" y="54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B9BC9058-4390-4421-8008-892B806AACF8}"/>
                </a:ext>
              </a:extLst>
            </p:cNvPr>
            <p:cNvSpPr txBox="1"/>
            <p:nvPr/>
          </p:nvSpPr>
          <p:spPr>
            <a:xfrm rot="16200000">
              <a:off x="-897902" y="3159174"/>
              <a:ext cx="2311369" cy="646331"/>
            </a:xfrm>
            <a:prstGeom prst="rect">
              <a:avLst/>
            </a:prstGeom>
            <a:noFill/>
          </p:spPr>
          <p:txBody>
            <a:bodyPr wrap="square" rtlCol="0">
              <a:spAutoFit/>
            </a:bodyPr>
            <a:lstStyle/>
            <a:p>
              <a:pPr algn="ctr"/>
              <a:r>
                <a:rPr lang="en-US" sz="3600" b="1" dirty="0">
                  <a:solidFill>
                    <a:srgbClr val="F0EEF0"/>
                  </a:solidFill>
                  <a:latin typeface="Tw Cen MT" panose="020B0602020104020603" pitchFamily="34" charset="0"/>
                </a:rPr>
                <a:t>Thankyou</a:t>
              </a:r>
            </a:p>
          </p:txBody>
        </p:sp>
      </p:grpSp>
      <p:pic>
        <p:nvPicPr>
          <p:cNvPr id="3" name="Graphic 2" descr="In love face with no fill">
            <a:extLst>
              <a:ext uri="{FF2B5EF4-FFF2-40B4-BE49-F238E27FC236}">
                <a16:creationId xmlns:a16="http://schemas.microsoft.com/office/drawing/2014/main" id="{79DD2DD2-AF72-4A88-89B4-0B0FFD636A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6387036">
            <a:off x="-3003551" y="3135725"/>
            <a:ext cx="527941" cy="527941"/>
          </a:xfrm>
          <a:prstGeom prst="rect">
            <a:avLst/>
          </a:prstGeom>
        </p:spPr>
      </p:pic>
      <p:sp>
        <p:nvSpPr>
          <p:cNvPr id="90" name="Content Placeholder 2">
            <a:extLst>
              <a:ext uri="{FF2B5EF4-FFF2-40B4-BE49-F238E27FC236}">
                <a16:creationId xmlns:a16="http://schemas.microsoft.com/office/drawing/2014/main" id="{CD355533-A61A-44A6-AC83-B40E9AE7F747}"/>
              </a:ext>
            </a:extLst>
          </p:cNvPr>
          <p:cNvSpPr>
            <a:spLocks noGrp="1"/>
          </p:cNvSpPr>
          <p:nvPr/>
        </p:nvSpPr>
        <p:spPr>
          <a:xfrm>
            <a:off x="756392" y="1292754"/>
            <a:ext cx="7498080" cy="4800600"/>
          </a:xfrm>
          <a:prstGeom prst="rect">
            <a:avLst/>
          </a:prstGeom>
        </p:spPr>
        <p:txBody>
          <a:bodyPr>
            <a:norm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a:lnSpc>
                <a:spcPct val="150000"/>
              </a:lnSpc>
            </a:pPr>
            <a:r>
              <a:rPr lang="en-US" sz="2800" dirty="0">
                <a:latin typeface="Tw Cen MT" panose="020B0602020104020603" pitchFamily="34" charset="0"/>
              </a:rPr>
              <a:t>Integrated pipelining mode.</a:t>
            </a:r>
          </a:p>
          <a:p>
            <a:pPr lvl="1">
              <a:lnSpc>
                <a:spcPct val="150000"/>
              </a:lnSpc>
            </a:pPr>
            <a:r>
              <a:rPr lang="en-US" sz="2400" dirty="0">
                <a:latin typeface="Tw Cen MT" panose="020B0602020104020603" pitchFamily="34" charset="0"/>
              </a:rPr>
              <a:t>Domino logic.</a:t>
            </a:r>
          </a:p>
          <a:p>
            <a:pPr lvl="1">
              <a:lnSpc>
                <a:spcPct val="150000"/>
              </a:lnSpc>
            </a:pPr>
            <a:r>
              <a:rPr lang="en-US" sz="2400" dirty="0">
                <a:latin typeface="Tw Cen MT" panose="020B0602020104020603" pitchFamily="34" charset="0"/>
              </a:rPr>
              <a:t>Delay – insensitive.</a:t>
            </a:r>
          </a:p>
          <a:p>
            <a:pPr>
              <a:lnSpc>
                <a:spcPct val="150000"/>
              </a:lnSpc>
            </a:pPr>
            <a:r>
              <a:rPr lang="en-US" sz="2800" dirty="0">
                <a:latin typeface="Tw Cen MT" panose="020B0602020104020603" pitchFamily="34" charset="0"/>
              </a:rPr>
              <a:t>Two different implementation details</a:t>
            </a:r>
          </a:p>
          <a:p>
            <a:pPr lvl="1">
              <a:lnSpc>
                <a:spcPct val="150000"/>
              </a:lnSpc>
            </a:pPr>
            <a:r>
              <a:rPr lang="en-US" sz="2400" dirty="0">
                <a:latin typeface="Tw Cen MT" panose="020B0602020104020603" pitchFamily="34" charset="0"/>
              </a:rPr>
              <a:t>Dual rail.</a:t>
            </a:r>
          </a:p>
          <a:p>
            <a:pPr lvl="1">
              <a:lnSpc>
                <a:spcPct val="150000"/>
              </a:lnSpc>
            </a:pPr>
            <a:r>
              <a:rPr lang="en-US" sz="2400" dirty="0">
                <a:latin typeface="Tw Cen MT" panose="020B0602020104020603" pitchFamily="34" charset="0"/>
              </a:rPr>
              <a:t>Bundled data.</a:t>
            </a:r>
          </a:p>
          <a:p>
            <a:endParaRPr lang="en-US" dirty="0">
              <a:latin typeface="Tw Cen MT" panose="020B0602020104020603" pitchFamily="34" charset="0"/>
            </a:endParaRPr>
          </a:p>
        </p:txBody>
      </p:sp>
    </p:spTree>
    <p:extLst>
      <p:ext uri="{BB962C8B-B14F-4D97-AF65-F5344CB8AC3E}">
        <p14:creationId xmlns:p14="http://schemas.microsoft.com/office/powerpoint/2010/main" val="628941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956</TotalTime>
  <Words>420</Words>
  <Application>Microsoft Office PowerPoint</Application>
  <PresentationFormat>Widescreen</PresentationFormat>
  <Paragraphs>194</Paragraphs>
  <Slides>12</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Calibri Light</vt:lpstr>
      <vt:lpstr>Segoe Print</vt:lpstr>
      <vt:lpstr>Tempus Sans ITC</vt:lpstr>
      <vt:lpstr>Tw Cen MT</vt:lpstr>
      <vt:lpstr>Verdana</vt:lpstr>
      <vt:lpstr>Wingdings 2</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Zähringer</dc:creator>
  <cp:lastModifiedBy>shuja ur Rahman</cp:lastModifiedBy>
  <cp:revision>22</cp:revision>
  <dcterms:created xsi:type="dcterms:W3CDTF">2017-01-05T13:17:27Z</dcterms:created>
  <dcterms:modified xsi:type="dcterms:W3CDTF">2023-09-03T18:02:56Z</dcterms:modified>
</cp:coreProperties>
</file>

<file path=docProps/thumbnail.jpeg>
</file>